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3"/>
  </p:notesMasterIdLst>
  <p:sldIdLst>
    <p:sldId id="256" r:id="rId2"/>
    <p:sldId id="257" r:id="rId3"/>
    <p:sldId id="259" r:id="rId4"/>
    <p:sldId id="264" r:id="rId5"/>
    <p:sldId id="316" r:id="rId6"/>
    <p:sldId id="313" r:id="rId7"/>
    <p:sldId id="315" r:id="rId8"/>
    <p:sldId id="260" r:id="rId9"/>
    <p:sldId id="321" r:id="rId10"/>
    <p:sldId id="329" r:id="rId11"/>
    <p:sldId id="328" r:id="rId12"/>
    <p:sldId id="324" r:id="rId13"/>
    <p:sldId id="322" r:id="rId14"/>
    <p:sldId id="334" r:id="rId15"/>
    <p:sldId id="335" r:id="rId16"/>
    <p:sldId id="336" r:id="rId17"/>
    <p:sldId id="325" r:id="rId18"/>
    <p:sldId id="326" r:id="rId19"/>
    <p:sldId id="327" r:id="rId20"/>
    <p:sldId id="333" r:id="rId21"/>
    <p:sldId id="330" r:id="rId22"/>
    <p:sldId id="331" r:id="rId23"/>
    <p:sldId id="332" r:id="rId24"/>
    <p:sldId id="261" r:id="rId25"/>
    <p:sldId id="317" r:id="rId26"/>
    <p:sldId id="318" r:id="rId27"/>
    <p:sldId id="301" r:id="rId28"/>
    <p:sldId id="302" r:id="rId29"/>
    <p:sldId id="303" r:id="rId30"/>
    <p:sldId id="304" r:id="rId31"/>
    <p:sldId id="308" r:id="rId32"/>
    <p:sldId id="305" r:id="rId33"/>
    <p:sldId id="306" r:id="rId34"/>
    <p:sldId id="307" r:id="rId35"/>
    <p:sldId id="309" r:id="rId36"/>
    <p:sldId id="311" r:id="rId37"/>
    <p:sldId id="314" r:id="rId38"/>
    <p:sldId id="312" r:id="rId39"/>
    <p:sldId id="310" r:id="rId40"/>
    <p:sldId id="319" r:id="rId41"/>
    <p:sldId id="320" r:id="rId42"/>
  </p:sldIdLst>
  <p:sldSz cx="9144000" cy="5143500" type="screen16x9"/>
  <p:notesSz cx="6858000" cy="9144000"/>
  <p:embeddedFontLst>
    <p:embeddedFont>
      <p:font typeface="Exo 2" panose="020B0604020202020204" charset="0"/>
      <p:regular r:id="rId44"/>
      <p:bold r:id="rId45"/>
      <p:italic r:id="rId46"/>
      <p:boldItalic r:id="rId47"/>
    </p:embeddedFont>
    <p:embeddedFont>
      <p:font typeface="Fira Sans Extra Condensed Medium" panose="020B0604020202020204" charset="0"/>
      <p:regular r:id="rId48"/>
      <p:bold r:id="rId49"/>
      <p:italic r:id="rId50"/>
      <p:boldItalic r:id="rId51"/>
    </p:embeddedFont>
    <p:embeddedFont>
      <p:font typeface="Nunito Light" pitchFamily="2" charset="0"/>
      <p:regular r:id="rId52"/>
      <p:italic r:id="rId53"/>
    </p:embeddedFont>
    <p:embeddedFont>
      <p:font typeface="Roboto Condensed Light"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8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65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797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05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20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43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1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18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314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82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436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50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4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978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967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9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31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110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4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9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68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750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42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33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6586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345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760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00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21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215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3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4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86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725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hyperlink" Target="https://codepen.io/artkabis/pen/JjNBrK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hyperlink" Target="https://codepen.io/artkabis/pen/eYRaLMV"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codepen.io/artkabis/pen/GRmGXww"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hyperlink" Target="https://codepen.io/artkabis/pen/GRmGXww"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hyperlink" Target="https://developer.mozilla.org/fr/docs/Web/JavaScript/Guide/Loops_and_iteration#linstruction_break" TargetMode="External"/><Relationship Id="rId13" Type="http://schemas.openxmlformats.org/officeDocument/2006/relationships/image" Target="../media/image33.png"/><Relationship Id="rId3" Type="http://schemas.openxmlformats.org/officeDocument/2006/relationships/hyperlink" Target="https://developer.mozilla.org/fr/docs/Web/JavaScript/Guide/Loops_and_iteration#linstruction_for" TargetMode="External"/><Relationship Id="rId7" Type="http://schemas.openxmlformats.org/officeDocument/2006/relationships/hyperlink" Target="https://developer.mozilla.org/fr/docs/Web/JavaScript/Guide/Loops_and_iteration#linstruction_label" TargetMode="External"/><Relationship Id="rId12" Type="http://schemas.openxmlformats.org/officeDocument/2006/relationships/hyperlink" Target="https://codepen.io/artkabis/pen/ExmpvGN"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developer.mozilla.org/fr/docs/Web/JavaScript/Guide/Loops_and_iteration#linstruction_while" TargetMode="External"/><Relationship Id="rId11" Type="http://schemas.openxmlformats.org/officeDocument/2006/relationships/hyperlink" Target="https://developer.mozilla.org/fr/docs/Web/JavaScript/Guide/Loops_and_iteration#linstruction_for...of" TargetMode="External"/><Relationship Id="rId5" Type="http://schemas.openxmlformats.org/officeDocument/2006/relationships/hyperlink" Target="https://developer.mozilla.org/fr/docs/Web/JavaScript/Guide/Loops_and_iteration#linstruction_do...while" TargetMode="External"/><Relationship Id="rId10" Type="http://schemas.openxmlformats.org/officeDocument/2006/relationships/hyperlink" Target="https://developer.mozilla.org/fr/docs/Web/JavaScript/Guide/Loops_and_iteration#linstruction_for...in" TargetMode="External"/><Relationship Id="rId4" Type="http://schemas.openxmlformats.org/officeDocument/2006/relationships/hyperlink" Target="https://developer.mozilla.org/fr/docs/Web/JavaScript/Reference/Global_Objects/Array/forEach" TargetMode="External"/><Relationship Id="rId9" Type="http://schemas.openxmlformats.org/officeDocument/2006/relationships/hyperlink" Target="https://developer.mozilla.org/fr/docs/Web/JavaScript/Guide/Loops_and_iteration#linstruction_continu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hyperlink" Target="https://codepen.io/artkabis/pen/ExmpvGN" TargetMode="Externa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chrome.com/devsummi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developer.chrome.com/docs/devtools/overview/"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codepen.io/artkabis/pen/qBmpyOm"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772910" y="1402915"/>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Chrome</a:t>
            </a:r>
            <a:endParaRPr dirty="0"/>
          </a:p>
          <a:p>
            <a:pPr marL="0" lvl="0" indent="0" algn="r" rtl="0">
              <a:spcBef>
                <a:spcPts val="0"/>
              </a:spcBef>
              <a:spcAft>
                <a:spcPts val="0"/>
              </a:spcAft>
              <a:buClr>
                <a:schemeClr val="dk1"/>
              </a:buClr>
              <a:buSzPts val="1100"/>
              <a:buFont typeface="Arial"/>
              <a:buNone/>
            </a:pPr>
            <a:r>
              <a:rPr lang="en" dirty="0"/>
              <a:t>DevTools</a:t>
            </a:r>
            <a:endParaRPr dirty="0"/>
          </a:p>
        </p:txBody>
      </p:sp>
      <p:sp>
        <p:nvSpPr>
          <p:cNvPr id="152" name="Google Shape;152;p33"/>
          <p:cNvSpPr txBox="1">
            <a:spLocks noGrp="1"/>
          </p:cNvSpPr>
          <p:nvPr>
            <p:ph type="subTitle" idx="1"/>
          </p:nvPr>
        </p:nvSpPr>
        <p:spPr>
          <a:xfrm>
            <a:off x="4874611" y="3175999"/>
            <a:ext cx="3859254" cy="5286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Cet outil est bien plus qu’un inspecteur de DOM, étudions donc quelques facettes de son potentiel</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602521"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2014574"/>
            <a:ext cx="866295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Ce n’est pas forcément connu de tous, mais sachez que le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devTools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propose un outil de capture d’écran (avec plusieurs options), pour cela faites Ctrl +Shift + P et indiquez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screenshot</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dans la barre de recherche. </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Pour un screen de bonne qualité, vous pouvez ajouter un nouveau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device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avec:</a:t>
            </a: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1920 x 1080 et un ratio de 4, ceci vous permettra d'avoir un rendu en 8K</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7" name="Image 6">
            <a:extLst>
              <a:ext uri="{FF2B5EF4-FFF2-40B4-BE49-F238E27FC236}">
                <a16:creationId xmlns:a16="http://schemas.microsoft.com/office/drawing/2014/main" id="{58409A9C-1BCF-4B4A-9E65-EB1A9F33BFB6}"/>
              </a:ext>
            </a:extLst>
          </p:cNvPr>
          <p:cNvPicPr>
            <a:picLocks noChangeAspect="1"/>
          </p:cNvPicPr>
          <p:nvPr/>
        </p:nvPicPr>
        <p:blipFill>
          <a:blip r:embed="rId3"/>
          <a:stretch>
            <a:fillRect/>
          </a:stretch>
        </p:blipFill>
        <p:spPr>
          <a:xfrm>
            <a:off x="2511440" y="3433645"/>
            <a:ext cx="4116318" cy="1709855"/>
          </a:xfrm>
          <a:prstGeom prst="rect">
            <a:avLst/>
          </a:prstGeom>
        </p:spPr>
      </p:pic>
    </p:spTree>
    <p:extLst>
      <p:ext uri="{BB962C8B-B14F-4D97-AF65-F5344CB8AC3E}">
        <p14:creationId xmlns:p14="http://schemas.microsoft.com/office/powerpoint/2010/main" val="40941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0DA04667-11DA-42E4-8CB5-92CEE145D1C7}"/>
              </a:ext>
            </a:extLst>
          </p:cNvPr>
          <p:cNvPicPr>
            <a:picLocks noChangeAspect="1"/>
          </p:cNvPicPr>
          <p:nvPr/>
        </p:nvPicPr>
        <p:blipFill>
          <a:blip r:embed="rId3"/>
          <a:stretch>
            <a:fillRect/>
          </a:stretch>
        </p:blipFill>
        <p:spPr>
          <a:xfrm>
            <a:off x="56345" y="2760277"/>
            <a:ext cx="2619375" cy="1857375"/>
          </a:xfrm>
          <a:prstGeom prst="rect">
            <a:avLst/>
          </a:prstGeom>
        </p:spPr>
      </p:pic>
      <p:pic>
        <p:nvPicPr>
          <p:cNvPr id="9" name="Image 8">
            <a:extLst>
              <a:ext uri="{FF2B5EF4-FFF2-40B4-BE49-F238E27FC236}">
                <a16:creationId xmlns:a16="http://schemas.microsoft.com/office/drawing/2014/main" id="{B3A20678-D278-470E-AB4F-810CBB86AE3D}"/>
              </a:ext>
            </a:extLst>
          </p:cNvPr>
          <p:cNvPicPr>
            <a:picLocks noChangeAspect="1"/>
          </p:cNvPicPr>
          <p:nvPr/>
        </p:nvPicPr>
        <p:blipFill>
          <a:blip r:embed="rId4"/>
          <a:stretch>
            <a:fillRect/>
          </a:stretch>
        </p:blipFill>
        <p:spPr>
          <a:xfrm>
            <a:off x="2715255" y="2771171"/>
            <a:ext cx="3791817" cy="968652"/>
          </a:xfrm>
          <a:prstGeom prst="rect">
            <a:avLst/>
          </a:prstGeom>
        </p:spPr>
      </p:pic>
      <p:pic>
        <p:nvPicPr>
          <p:cNvPr id="11" name="Image 10">
            <a:extLst>
              <a:ext uri="{FF2B5EF4-FFF2-40B4-BE49-F238E27FC236}">
                <a16:creationId xmlns:a16="http://schemas.microsoft.com/office/drawing/2014/main" id="{D6BA4CED-27C3-4C55-9C65-C1ACF50A6CFA}"/>
              </a:ext>
            </a:extLst>
          </p:cNvPr>
          <p:cNvPicPr>
            <a:picLocks noChangeAspect="1"/>
          </p:cNvPicPr>
          <p:nvPr/>
        </p:nvPicPr>
        <p:blipFill>
          <a:blip r:embed="rId5"/>
          <a:stretch>
            <a:fillRect/>
          </a:stretch>
        </p:blipFill>
        <p:spPr>
          <a:xfrm>
            <a:off x="4545085" y="3771499"/>
            <a:ext cx="3840845" cy="1220931"/>
          </a:xfrm>
          <a:prstGeom prst="rect">
            <a:avLst/>
          </a:prstGeom>
        </p:spPr>
      </p:pic>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2109779"/>
            <a:ext cx="8307082"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Simuler une connexion lente : F12 &gt; Network &gt; Limitation &gt;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Add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&gt;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name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speed k/s (1mb/s ~= 1000 kb/s)</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Attention pour que la simulation soit correctement prise en compte, pensez à  cocher l’option désactiver le cache</a:t>
            </a:r>
          </a:p>
        </p:txBody>
      </p:sp>
    </p:spTree>
    <p:extLst>
      <p:ext uri="{BB962C8B-B14F-4D97-AF65-F5344CB8AC3E}">
        <p14:creationId xmlns:p14="http://schemas.microsoft.com/office/powerpoint/2010/main" val="17094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1522132"/>
            <a:ext cx="8662955"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Point d'arrêt (conditionnel) :</a:t>
            </a:r>
            <a:b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endPar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Si vous souhaitez figer le parcours du déroulement de votre page, par exemple lors d'un état de survol gérer en JS afin de garder celui-ci pendant vos tests : f12 &gt; source et déclencher votre état au survol, après un F8, cet état sera figé. Ceci peut devenir très pratique pour un debugge de vos menus ou des extensions Wordpress qui gèrent bien souvent leur état via  JavaScript.</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Vous pouvez même ajouter un point d'arrêt conditionnel, au clic droit, choisissez ajout d'un point d'arrêt conditionnel, si vous souhaitez bloquer l'état en fonction d’un renvoi de valeur spécifique, il vous suffira d'indiquer  :</a:t>
            </a: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user.name === "Google "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vous verrez que le premier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name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sera visible en console, puis le script prendra en compte son point d'arrêt dès qu'il rencontrera le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name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"Google".</a:t>
            </a:r>
          </a:p>
          <a:p>
            <a:pPr marL="0" marR="0" lvl="0" indent="0" algn="l" defTabSz="914400" rtl="0" eaLnBrk="0" fontAlgn="base" latinLnBrk="0" hangingPunct="0">
              <a:lnSpc>
                <a:spcPct val="100000"/>
              </a:lnSpc>
              <a:spcBef>
                <a:spcPct val="0"/>
              </a:spcBef>
              <a:spcAft>
                <a:spcPct val="0"/>
              </a:spcAft>
              <a:buClrTx/>
              <a:buSzTx/>
              <a:tabLst/>
            </a:pPr>
            <a:endParaRPr lang="fr-FR" altLang="fr-FR" dirty="0">
              <a:solidFill>
                <a:srgbClr val="323130"/>
              </a:solidFill>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fr-FR" altLang="fr-FR" dirty="0">
                <a:solidFill>
                  <a:srgbClr val="323130"/>
                </a:solidFill>
                <a:latin typeface="Roboto Condensed Light" panose="02000000000000000000" pitchFamily="2" charset="0"/>
                <a:ea typeface="Roboto Condensed Light" panose="02000000000000000000" pitchFamily="2" charset="0"/>
              </a:rPr>
              <a:t>Dans la diapo suivant, vous trouverez une vidéo de démonstration afin de mieux comprendre ce concept.</a:t>
            </a: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12975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 name="pont-d-arret-conditionnel-chrome">
            <a:hlinkClick r:id="" action="ppaction://media"/>
            <a:extLst>
              <a:ext uri="{FF2B5EF4-FFF2-40B4-BE49-F238E27FC236}">
                <a16:creationId xmlns:a16="http://schemas.microsoft.com/office/drawing/2014/main" id="{C0351EDE-26AB-4D2B-9916-8366C071EF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734" y="0"/>
            <a:ext cx="9328734" cy="5053065"/>
          </a:xfrm>
          <a:prstGeom prst="rect">
            <a:avLst/>
          </a:prstGeom>
        </p:spPr>
      </p:pic>
    </p:spTree>
    <p:extLst>
      <p:ext uri="{BB962C8B-B14F-4D97-AF65-F5344CB8AC3E}">
        <p14:creationId xmlns:p14="http://schemas.microsoft.com/office/powerpoint/2010/main" val="4651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630873"/>
            <a:ext cx="8662955" cy="1600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Point d'arrêt (attribut) :</a:t>
            </a:r>
            <a:b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endPar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Si vous souhaitez figer l’état d’un nœud du DOM en fonction d’un attribut, sachez que là encore le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DevTools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nous permet d’appliquer un break point, cette fois-ci, il nous suffira de sélectionner votre élément. Dans notre exemple, nous souhaitons bloquer notre &lt;li&gt; rattaché au menu afin qu’il reste figé à l’état de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hover</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Concrètement, notre « menu-item » devra comporter la classe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hover</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et rendre visible son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sub</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-menu ».</a:t>
            </a:r>
          </a:p>
          <a:p>
            <a:pPr marL="0" marR="0" lvl="0" indent="0" algn="l" defTabSz="914400" rtl="0" eaLnBrk="0" fontAlgn="base" latinLnBrk="0" hangingPunct="0">
              <a:lnSpc>
                <a:spcPct val="100000"/>
              </a:lnSpc>
              <a:spcBef>
                <a:spcPct val="0"/>
              </a:spcBef>
              <a:spcAft>
                <a:spcPct val="0"/>
              </a:spcAft>
              <a:buClrTx/>
              <a:buSzTx/>
              <a:tabLst/>
            </a:pPr>
            <a:r>
              <a:rPr lang="fr-FR" altLang="fr-FR" dirty="0">
                <a:solidFill>
                  <a:srgbClr val="323130"/>
                </a:solidFill>
                <a:latin typeface="Roboto Condensed Light" panose="02000000000000000000" pitchFamily="2" charset="0"/>
                <a:ea typeface="Roboto Condensed Light" panose="02000000000000000000" pitchFamily="2" charset="0"/>
              </a:rPr>
              <a:t>Le débogueur vas donc écouter tout changement d’attribut est figé la scène si changement il y a.</a:t>
            </a: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6" name="Image 5">
            <a:extLst>
              <a:ext uri="{FF2B5EF4-FFF2-40B4-BE49-F238E27FC236}">
                <a16:creationId xmlns:a16="http://schemas.microsoft.com/office/drawing/2014/main" id="{8C168BDB-9523-4A08-97CB-5492FCFD9082}"/>
              </a:ext>
            </a:extLst>
          </p:cNvPr>
          <p:cNvPicPr>
            <a:picLocks noChangeAspect="1"/>
          </p:cNvPicPr>
          <p:nvPr/>
        </p:nvPicPr>
        <p:blipFill>
          <a:blip r:embed="rId3"/>
          <a:stretch>
            <a:fillRect/>
          </a:stretch>
        </p:blipFill>
        <p:spPr>
          <a:xfrm>
            <a:off x="1368518" y="3233321"/>
            <a:ext cx="2544576" cy="1871462"/>
          </a:xfrm>
          <a:prstGeom prst="rect">
            <a:avLst/>
          </a:prstGeom>
        </p:spPr>
      </p:pic>
      <p:sp>
        <p:nvSpPr>
          <p:cNvPr id="12" name="ZoneTexte 11">
            <a:extLst>
              <a:ext uri="{FF2B5EF4-FFF2-40B4-BE49-F238E27FC236}">
                <a16:creationId xmlns:a16="http://schemas.microsoft.com/office/drawing/2014/main" id="{5F45C9EF-110D-4544-A264-B8BAA333D7C6}"/>
              </a:ext>
            </a:extLst>
          </p:cNvPr>
          <p:cNvSpPr txBox="1"/>
          <p:nvPr/>
        </p:nvSpPr>
        <p:spPr>
          <a:xfrm>
            <a:off x="195374" y="3567921"/>
            <a:ext cx="1041755" cy="1384995"/>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Au clic droit sur le « li » sélectionnez « arrêt activité », puis « modifications d’attributs »</a:t>
            </a:r>
          </a:p>
        </p:txBody>
      </p:sp>
      <p:sp>
        <p:nvSpPr>
          <p:cNvPr id="14" name="ZoneTexte 13">
            <a:extLst>
              <a:ext uri="{FF2B5EF4-FFF2-40B4-BE49-F238E27FC236}">
                <a16:creationId xmlns:a16="http://schemas.microsoft.com/office/drawing/2014/main" id="{530DDEDA-4755-4117-AF91-9676D16DA247}"/>
              </a:ext>
            </a:extLst>
          </p:cNvPr>
          <p:cNvSpPr txBox="1"/>
          <p:nvPr/>
        </p:nvSpPr>
        <p:spPr>
          <a:xfrm>
            <a:off x="5351883" y="3384222"/>
            <a:ext cx="3294576" cy="1569660"/>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Une fois le point d’arrêt activé, si vous survolez le &lt;li&gt; écouté, le DOM restera figé une première fois (avant état de </a:t>
            </a:r>
            <a:r>
              <a:rPr kumimoji="0" lang="fr-FR" altLang="fr-FR" sz="1200"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hover</a:t>
            </a: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faites un « </a:t>
            </a:r>
            <a:r>
              <a:rPr kumimoji="0" lang="fr-FR" altLang="fr-FR" sz="1200"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resume</a:t>
            </a: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avec F8 et survolez à nouveau le &lt;li&gt;. Comme vous pouvez </a:t>
            </a:r>
            <a:r>
              <a:rPr lang="fr-FR" altLang="fr-FR" sz="1200" dirty="0">
                <a:solidFill>
                  <a:srgbClr val="323130"/>
                </a:solidFill>
                <a:latin typeface="Roboto Condensed Light" panose="02000000000000000000" pitchFamily="2" charset="0"/>
                <a:ea typeface="Roboto Condensed Light" panose="02000000000000000000" pitchFamily="2" charset="0"/>
              </a:rPr>
              <a:t>l</a:t>
            </a: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e voir l’état </a:t>
            </a:r>
            <a:r>
              <a:rPr kumimoji="0" lang="fr-FR" altLang="fr-FR" sz="1200"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hover</a:t>
            </a: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est désormais visible, il est maintenant possible de travailler sur cet état qui est une capture réelle de votre menu à l’état de </a:t>
            </a:r>
            <a:r>
              <a:rPr kumimoji="0" lang="fr-FR" altLang="fr-FR" sz="1200"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hover</a:t>
            </a:r>
            <a:r>
              <a:rPr kumimoji="0" lang="fr-FR" altLang="fr-FR" sz="1200"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(géré pourtant en JavaScript&gt;</a:t>
            </a:r>
          </a:p>
        </p:txBody>
      </p:sp>
    </p:spTree>
    <p:extLst>
      <p:ext uri="{BB962C8B-B14F-4D97-AF65-F5344CB8AC3E}">
        <p14:creationId xmlns:p14="http://schemas.microsoft.com/office/powerpoint/2010/main" val="150970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152400" y="1811630"/>
            <a:ext cx="3930466"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Point d'arrêt (</a:t>
            </a:r>
            <a:r>
              <a:rPr kumimoji="0" lang="fr-FR" altLang="fr-FR" b="1" i="0" u="sng"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event</a:t>
            </a:r>
            <a: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br>
              <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endParaRPr kumimoji="0" lang="fr-FR" altLang="fr-FR" b="1" i="0" u="sng"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Une autre possibilité de gérer ses point d’arrêt concerne l’écoute des événements. Le </a:t>
            </a:r>
            <a:r>
              <a:rPr lang="fr-FR" altLang="fr-FR" dirty="0" err="1">
                <a:solidFill>
                  <a:srgbClr val="323130"/>
                </a:solidFill>
                <a:latin typeface="Roboto Condensed Light" panose="02000000000000000000" pitchFamily="2" charset="0"/>
                <a:ea typeface="Roboto Condensed Light" panose="02000000000000000000" pitchFamily="2" charset="0"/>
              </a:rPr>
              <a:t>DevTools</a:t>
            </a:r>
            <a:r>
              <a:rPr lang="fr-FR" altLang="fr-FR" dirty="0">
                <a:solidFill>
                  <a:srgbClr val="323130"/>
                </a:solidFill>
                <a:latin typeface="Roboto Condensed Light" panose="02000000000000000000" pitchFamily="2" charset="0"/>
                <a:ea typeface="Roboto Condensed Light" panose="02000000000000000000" pitchFamily="2" charset="0"/>
              </a:rPr>
              <a:t> offre une option « Point d’arrêt de l ’écouteur d’événement ». Imaginons que vous souhaitez que votre bouton d'éclanche une action au clic, un simple console.log par exemple : $(‘.vc_btn3’).on(‘click’,</a:t>
            </a:r>
            <a:r>
              <a:rPr lang="fr-FR" altLang="fr-FR" dirty="0" err="1">
                <a:solidFill>
                  <a:srgbClr val="323130"/>
                </a:solidFill>
                <a:latin typeface="Roboto Condensed Light" panose="02000000000000000000" pitchFamily="2" charset="0"/>
                <a:ea typeface="Roboto Condensed Light" panose="02000000000000000000" pitchFamily="2" charset="0"/>
              </a:rPr>
              <a:t>function</a:t>
            </a:r>
            <a:r>
              <a:rPr lang="fr-FR" altLang="fr-FR" dirty="0">
                <a:solidFill>
                  <a:srgbClr val="323130"/>
                </a:solidFill>
                <a:latin typeface="Roboto Condensed Light" panose="02000000000000000000" pitchFamily="2" charset="0"/>
                <a:ea typeface="Roboto Condensed Light" panose="02000000000000000000" pitchFamily="2" charset="0"/>
              </a:rPr>
              <a:t>(){console.log(</a:t>
            </a:r>
            <a:r>
              <a:rPr lang="fr-FR" altLang="fr-FR" dirty="0" err="1">
                <a:solidFill>
                  <a:srgbClr val="323130"/>
                </a:solidFill>
                <a:latin typeface="Roboto Condensed Light" panose="02000000000000000000" pitchFamily="2" charset="0"/>
                <a:ea typeface="Roboto Condensed Light" panose="02000000000000000000" pitchFamily="2" charset="0"/>
              </a:rPr>
              <a:t>this.target.className</a:t>
            </a:r>
            <a:r>
              <a:rPr lang="fr-FR" altLang="fr-FR" dirty="0">
                <a:solidFill>
                  <a:srgbClr val="323130"/>
                </a:solidFill>
                <a:latin typeface="Roboto Condensed Light" panose="02000000000000000000" pitchFamily="2" charset="0"/>
                <a:ea typeface="Roboto Condensed Light" panose="02000000000000000000" pitchFamily="2" charset="0"/>
              </a:rPr>
              <a:t>);});</a:t>
            </a:r>
            <a:br>
              <a:rPr lang="fr-FR" altLang="fr-FR" dirty="0">
                <a:solidFill>
                  <a:srgbClr val="323130"/>
                </a:solidFill>
                <a:latin typeface="Roboto Condensed Light" panose="02000000000000000000" pitchFamily="2" charset="0"/>
                <a:ea typeface="Roboto Condensed Light" panose="02000000000000000000" pitchFamily="2" charset="0"/>
              </a:rPr>
            </a:br>
            <a:r>
              <a:rPr lang="fr-FR" altLang="fr-FR" dirty="0">
                <a:solidFill>
                  <a:srgbClr val="323130"/>
                </a:solidFill>
                <a:latin typeface="Roboto Condensed Light" panose="02000000000000000000" pitchFamily="2" charset="0"/>
                <a:ea typeface="Roboto Condensed Light" panose="02000000000000000000" pitchFamily="2" charset="0"/>
              </a:rPr>
              <a:t>Dès lors que le point d’arrêt sera lié à l’événement « click », alors notre point d’arrêt sera déclenché. J’en profite donc pour partager avec vous une petite vidéo sur ce sujet dans la prochaine slide.</a:t>
            </a: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36A8A3E4-543A-4C4B-B8E8-B29133D09482}"/>
              </a:ext>
            </a:extLst>
          </p:cNvPr>
          <p:cNvPicPr>
            <a:picLocks noChangeAspect="1"/>
          </p:cNvPicPr>
          <p:nvPr/>
        </p:nvPicPr>
        <p:blipFill>
          <a:blip r:embed="rId3"/>
          <a:stretch>
            <a:fillRect/>
          </a:stretch>
        </p:blipFill>
        <p:spPr>
          <a:xfrm>
            <a:off x="4249856" y="1811630"/>
            <a:ext cx="3870610" cy="3314462"/>
          </a:xfrm>
          <a:prstGeom prst="rect">
            <a:avLst/>
          </a:prstGeom>
        </p:spPr>
      </p:pic>
    </p:spTree>
    <p:extLst>
      <p:ext uri="{BB962C8B-B14F-4D97-AF65-F5344CB8AC3E}">
        <p14:creationId xmlns:p14="http://schemas.microsoft.com/office/powerpoint/2010/main" val="17185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reakpoint-events">
            <a:hlinkClick r:id="" action="ppaction://media"/>
            <a:extLst>
              <a:ext uri="{FF2B5EF4-FFF2-40B4-BE49-F238E27FC236}">
                <a16:creationId xmlns:a16="http://schemas.microsoft.com/office/drawing/2014/main" id="{A2169228-248D-4DEE-B2FD-22C420381A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19" y="95250"/>
            <a:ext cx="9144000" cy="4953000"/>
          </a:xfrm>
          <a:prstGeom prst="rect">
            <a:avLst/>
          </a:prstGeom>
        </p:spPr>
      </p:pic>
    </p:spTree>
    <p:extLst>
      <p:ext uri="{BB962C8B-B14F-4D97-AF65-F5344CB8AC3E}">
        <p14:creationId xmlns:p14="http://schemas.microsoft.com/office/powerpoint/2010/main" val="46920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les retours personnalisés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879252"/>
            <a:ext cx="866295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Lorsque vous travaillez sur un projet (en mode développement), sachez que vous pouvez utiliser plusieurs niveau de notification, du simple "console.log", au "console.info()", en passant par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console.warn</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et enfin dans le cas d'une condition qui engendrerait des erreurs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console.error</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Sachez qu'il est aussi possible de renvoyer des informations plus complexe, comme un retour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json</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et de l'afficher sous forme de tableau via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console.table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p>
        </p:txBody>
      </p:sp>
      <p:pic>
        <p:nvPicPr>
          <p:cNvPr id="3" name="Image 2">
            <a:extLst>
              <a:ext uri="{FF2B5EF4-FFF2-40B4-BE49-F238E27FC236}">
                <a16:creationId xmlns:a16="http://schemas.microsoft.com/office/drawing/2014/main" id="{6CBC9875-F76C-48B3-89E2-F3AA1C4EE890}"/>
              </a:ext>
            </a:extLst>
          </p:cNvPr>
          <p:cNvPicPr>
            <a:picLocks noChangeAspect="1"/>
          </p:cNvPicPr>
          <p:nvPr/>
        </p:nvPicPr>
        <p:blipFill>
          <a:blip r:embed="rId3"/>
          <a:stretch>
            <a:fillRect/>
          </a:stretch>
        </p:blipFill>
        <p:spPr>
          <a:xfrm>
            <a:off x="238122" y="3264247"/>
            <a:ext cx="2047875" cy="800100"/>
          </a:xfrm>
          <a:prstGeom prst="rect">
            <a:avLst/>
          </a:prstGeom>
        </p:spPr>
      </p:pic>
      <p:pic>
        <p:nvPicPr>
          <p:cNvPr id="6" name="Image 5">
            <a:extLst>
              <a:ext uri="{FF2B5EF4-FFF2-40B4-BE49-F238E27FC236}">
                <a16:creationId xmlns:a16="http://schemas.microsoft.com/office/drawing/2014/main" id="{B1B35D04-9481-44B2-8222-EADF8B9A648C}"/>
              </a:ext>
            </a:extLst>
          </p:cNvPr>
          <p:cNvPicPr>
            <a:picLocks noChangeAspect="1"/>
          </p:cNvPicPr>
          <p:nvPr/>
        </p:nvPicPr>
        <p:blipFill>
          <a:blip r:embed="rId4"/>
          <a:stretch>
            <a:fillRect/>
          </a:stretch>
        </p:blipFill>
        <p:spPr>
          <a:xfrm>
            <a:off x="2285997" y="3283297"/>
            <a:ext cx="2381250" cy="781050"/>
          </a:xfrm>
          <a:prstGeom prst="rect">
            <a:avLst/>
          </a:prstGeom>
        </p:spPr>
      </p:pic>
      <p:sp>
        <p:nvSpPr>
          <p:cNvPr id="11" name="ZoneTexte 10">
            <a:extLst>
              <a:ext uri="{FF2B5EF4-FFF2-40B4-BE49-F238E27FC236}">
                <a16:creationId xmlns:a16="http://schemas.microsoft.com/office/drawing/2014/main" id="{99AACA29-BB14-4713-A1D8-4D6991371960}"/>
              </a:ext>
            </a:extLst>
          </p:cNvPr>
          <p:cNvSpPr txBox="1"/>
          <p:nvPr/>
        </p:nvSpPr>
        <p:spPr>
          <a:xfrm>
            <a:off x="195374" y="4275361"/>
            <a:ext cx="4471873" cy="523220"/>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Il est même possible de styliser vos retour en console avec du style CSS, ex :</a:t>
            </a:r>
          </a:p>
        </p:txBody>
      </p:sp>
      <p:pic>
        <p:nvPicPr>
          <p:cNvPr id="9" name="Image 8">
            <a:extLst>
              <a:ext uri="{FF2B5EF4-FFF2-40B4-BE49-F238E27FC236}">
                <a16:creationId xmlns:a16="http://schemas.microsoft.com/office/drawing/2014/main" id="{C6799E52-BACA-46BF-A18B-1379C9342C0E}"/>
              </a:ext>
            </a:extLst>
          </p:cNvPr>
          <p:cNvPicPr>
            <a:picLocks noChangeAspect="1"/>
          </p:cNvPicPr>
          <p:nvPr/>
        </p:nvPicPr>
        <p:blipFill>
          <a:blip r:embed="rId5"/>
          <a:stretch>
            <a:fillRect/>
          </a:stretch>
        </p:blipFill>
        <p:spPr>
          <a:xfrm>
            <a:off x="4667247" y="4331052"/>
            <a:ext cx="4366221" cy="437385"/>
          </a:xfrm>
          <a:prstGeom prst="rect">
            <a:avLst/>
          </a:prstGeom>
        </p:spPr>
      </p:pic>
    </p:spTree>
    <p:extLst>
      <p:ext uri="{BB962C8B-B14F-4D97-AF65-F5344CB8AC3E}">
        <p14:creationId xmlns:p14="http://schemas.microsoft.com/office/powerpoint/2010/main" val="157297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les retours personnalisés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906373"/>
            <a:ext cx="866295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Sachez qu’il est permis de regrouper vos logs dans des groupes via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console.groupCollapsed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Ceci vous permettra de bien compartimenter vos retours dans la console.</a:t>
            </a:r>
          </a:p>
        </p:txBody>
      </p:sp>
      <p:pic>
        <p:nvPicPr>
          <p:cNvPr id="5" name="Image 4">
            <a:extLst>
              <a:ext uri="{FF2B5EF4-FFF2-40B4-BE49-F238E27FC236}">
                <a16:creationId xmlns:a16="http://schemas.microsoft.com/office/drawing/2014/main" id="{74A8AA56-CA1A-4955-A8E4-EE5CB1A37E9E}"/>
              </a:ext>
            </a:extLst>
          </p:cNvPr>
          <p:cNvPicPr>
            <a:picLocks noChangeAspect="1"/>
          </p:cNvPicPr>
          <p:nvPr/>
        </p:nvPicPr>
        <p:blipFill>
          <a:blip r:embed="rId3"/>
          <a:stretch>
            <a:fillRect/>
          </a:stretch>
        </p:blipFill>
        <p:spPr>
          <a:xfrm>
            <a:off x="238122" y="2571750"/>
            <a:ext cx="3733800" cy="1619250"/>
          </a:xfrm>
          <a:prstGeom prst="rect">
            <a:avLst/>
          </a:prstGeom>
        </p:spPr>
      </p:pic>
      <p:pic>
        <p:nvPicPr>
          <p:cNvPr id="7" name="Image 6">
            <a:extLst>
              <a:ext uri="{FF2B5EF4-FFF2-40B4-BE49-F238E27FC236}">
                <a16:creationId xmlns:a16="http://schemas.microsoft.com/office/drawing/2014/main" id="{F51C4B20-69AC-4D68-A0DB-3AC9399B124B}"/>
              </a:ext>
            </a:extLst>
          </p:cNvPr>
          <p:cNvPicPr>
            <a:picLocks noChangeAspect="1"/>
          </p:cNvPicPr>
          <p:nvPr/>
        </p:nvPicPr>
        <p:blipFill>
          <a:blip r:embed="rId4"/>
          <a:stretch>
            <a:fillRect/>
          </a:stretch>
        </p:blipFill>
        <p:spPr>
          <a:xfrm>
            <a:off x="6440365" y="2571750"/>
            <a:ext cx="2171700" cy="2552700"/>
          </a:xfrm>
          <a:prstGeom prst="rect">
            <a:avLst/>
          </a:prstGeom>
        </p:spPr>
      </p:pic>
    </p:spTree>
    <p:extLst>
      <p:ext uri="{BB962C8B-B14F-4D97-AF65-F5344CB8AC3E}">
        <p14:creationId xmlns:p14="http://schemas.microsoft.com/office/powerpoint/2010/main" val="219255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les retours personnalisés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2230018"/>
            <a:ext cx="866295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Déterminer le temps d'</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execution</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d'une requête via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console.time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console.timeEnd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Vous devez nommer votre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timer</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ici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jokeRandom</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le calcule se fera entre time et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timeEnd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(en ms), voici un exemple d'utilisation :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29868CA8-526C-4900-AA0A-974508F2C565}"/>
              </a:ext>
            </a:extLst>
          </p:cNvPr>
          <p:cNvPicPr>
            <a:picLocks noChangeAspect="1"/>
          </p:cNvPicPr>
          <p:nvPr/>
        </p:nvPicPr>
        <p:blipFill>
          <a:blip r:embed="rId3"/>
          <a:stretch>
            <a:fillRect/>
          </a:stretch>
        </p:blipFill>
        <p:spPr>
          <a:xfrm>
            <a:off x="238122" y="3408694"/>
            <a:ext cx="3371850" cy="838200"/>
          </a:xfrm>
          <a:prstGeom prst="rect">
            <a:avLst/>
          </a:prstGeom>
        </p:spPr>
      </p:pic>
      <p:pic>
        <p:nvPicPr>
          <p:cNvPr id="5" name="Image 4">
            <a:extLst>
              <a:ext uri="{FF2B5EF4-FFF2-40B4-BE49-F238E27FC236}">
                <a16:creationId xmlns:a16="http://schemas.microsoft.com/office/drawing/2014/main" id="{48925B96-8945-405A-BB7D-DC0E89BEFCA2}"/>
              </a:ext>
            </a:extLst>
          </p:cNvPr>
          <p:cNvPicPr>
            <a:picLocks noChangeAspect="1"/>
          </p:cNvPicPr>
          <p:nvPr/>
        </p:nvPicPr>
        <p:blipFill>
          <a:blip r:embed="rId4"/>
          <a:stretch>
            <a:fillRect/>
          </a:stretch>
        </p:blipFill>
        <p:spPr>
          <a:xfrm>
            <a:off x="3734742" y="3755462"/>
            <a:ext cx="5166335" cy="491432"/>
          </a:xfrm>
          <a:prstGeom prst="rect">
            <a:avLst/>
          </a:prstGeom>
        </p:spPr>
      </p:pic>
      <p:sp>
        <p:nvSpPr>
          <p:cNvPr id="6" name="ZoneTexte 5">
            <a:extLst>
              <a:ext uri="{FF2B5EF4-FFF2-40B4-BE49-F238E27FC236}">
                <a16:creationId xmlns:a16="http://schemas.microsoft.com/office/drawing/2014/main" id="{C3544449-76C4-401A-8FCC-F51A776992E1}"/>
              </a:ext>
            </a:extLst>
          </p:cNvPr>
          <p:cNvSpPr txBox="1"/>
          <p:nvPr/>
        </p:nvSpPr>
        <p:spPr>
          <a:xfrm>
            <a:off x="3734742" y="3396874"/>
            <a:ext cx="878767" cy="307777"/>
          </a:xfrm>
          <a:prstGeom prst="rect">
            <a:avLst/>
          </a:prstGeom>
          <a:noFill/>
        </p:spPr>
        <p:txBody>
          <a:bodyPr wrap="none" rtlCol="0">
            <a:spAutoFit/>
          </a:bodyPr>
          <a:lstStyle/>
          <a:p>
            <a:r>
              <a:rPr lang="fr-FR" dirty="0">
                <a:latin typeface="Roboto Condensed Light" panose="02000000000000000000" pitchFamily="2" charset="0"/>
                <a:ea typeface="Roboto Condensed Light" panose="02000000000000000000" pitchFamily="2" charset="0"/>
                <a:cs typeface="Times New Roman" panose="02020603050405020304" pitchFamily="18" charset="0"/>
              </a:rPr>
              <a:t>Résultat : </a:t>
            </a:r>
          </a:p>
        </p:txBody>
      </p:sp>
    </p:spTree>
    <p:extLst>
      <p:ext uri="{BB962C8B-B14F-4D97-AF65-F5344CB8AC3E}">
        <p14:creationId xmlns:p14="http://schemas.microsoft.com/office/powerpoint/2010/main" val="162419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1656246" y="1292327"/>
            <a:ext cx="4737830" cy="4180239"/>
          </a:xfrm>
          <a:prstGeom prst="rect">
            <a:avLst/>
          </a:prstGeom>
        </p:spPr>
        <p:txBody>
          <a:bodyPr spcFirstLastPara="1" wrap="square" lIns="91425" tIns="91425" rIns="91425" bIns="91425" anchor="t" anchorCtr="0">
            <a:noAutofit/>
          </a:bodyPr>
          <a:lstStyle/>
          <a:p>
            <a:pPr marL="571500" indent="-342900">
              <a:lnSpc>
                <a:spcPct val="100000"/>
              </a:lnSpc>
              <a:buFont typeface="+mj-lt"/>
              <a:buAutoNum type="arabicParenR"/>
            </a:pPr>
            <a:r>
              <a:rPr lang="fr-FR" sz="1800" dirty="0">
                <a:solidFill>
                  <a:srgbClr val="434343"/>
                </a:solidFill>
              </a:rPr>
              <a:t>Présentation global du </a:t>
            </a:r>
            <a:r>
              <a:rPr lang="fr-FR" sz="1800" dirty="0" err="1">
                <a:solidFill>
                  <a:srgbClr val="434343"/>
                </a:solidFill>
              </a:rPr>
              <a:t>Devtools</a:t>
            </a:r>
            <a:r>
              <a:rPr lang="fr-FR" sz="1800" dirty="0">
                <a:solidFill>
                  <a:srgbClr val="434343"/>
                </a:solidFill>
              </a:rPr>
              <a:t> de Chrome</a:t>
            </a:r>
          </a:p>
          <a:p>
            <a:pPr marL="571500" indent="-342900">
              <a:lnSpc>
                <a:spcPct val="100000"/>
              </a:lnSpc>
              <a:buFont typeface="+mj-lt"/>
              <a:buAutoNum type="arabicParenR"/>
            </a:pPr>
            <a:r>
              <a:rPr lang="fr-FR" sz="1800" dirty="0">
                <a:solidFill>
                  <a:srgbClr val="434343"/>
                </a:solidFill>
              </a:rPr>
              <a:t>Quelques </a:t>
            </a:r>
            <a:r>
              <a:rPr lang="fr-FR" sz="1800" dirty="0" err="1">
                <a:solidFill>
                  <a:srgbClr val="434343"/>
                </a:solidFill>
              </a:rPr>
              <a:t>tips</a:t>
            </a:r>
            <a:r>
              <a:rPr lang="fr-FR" sz="1800" dirty="0">
                <a:solidFill>
                  <a:srgbClr val="434343"/>
                </a:solidFill>
              </a:rPr>
              <a:t> &amp; tricks bien utiles.</a:t>
            </a:r>
          </a:p>
          <a:p>
            <a:pPr marL="571500" indent="-342900">
              <a:lnSpc>
                <a:spcPct val="100000"/>
              </a:lnSpc>
              <a:buFont typeface="+mj-lt"/>
              <a:buAutoNum type="arabicParenR"/>
            </a:pPr>
            <a:r>
              <a:rPr lang="fr-FR" sz="1800" dirty="0">
                <a:solidFill>
                  <a:srgbClr val="434343"/>
                </a:solidFill>
              </a:rPr>
              <a:t>Les dessous cachés du </a:t>
            </a:r>
            <a:r>
              <a:rPr lang="fr-FR" sz="1800" dirty="0" err="1">
                <a:solidFill>
                  <a:srgbClr val="434343"/>
                </a:solidFill>
              </a:rPr>
              <a:t>DevTool</a:t>
            </a:r>
            <a:endParaRPr lang="fr-FR" sz="1800" dirty="0">
              <a:solidFill>
                <a:srgbClr val="434343"/>
              </a:solidFill>
            </a:endParaRPr>
          </a:p>
          <a:p>
            <a:pPr marL="571500" indent="-342900">
              <a:lnSpc>
                <a:spcPct val="100000"/>
              </a:lnSpc>
              <a:buFont typeface="+mj-lt"/>
              <a:buAutoNum type="arabicParenR"/>
            </a:pPr>
            <a:r>
              <a:rPr lang="fr-FR" sz="1800" dirty="0">
                <a:solidFill>
                  <a:srgbClr val="434343"/>
                </a:solidFill>
              </a:rPr>
              <a:t>Et si on codait un peu ?</a:t>
            </a:r>
          </a:p>
          <a:p>
            <a:pPr marL="571500" indent="-342900">
              <a:lnSpc>
                <a:spcPct val="100000"/>
              </a:lnSpc>
              <a:buFont typeface="+mj-lt"/>
              <a:buAutoNum type="arabicParenR"/>
            </a:pPr>
            <a:r>
              <a:rPr lang="fr-FR" sz="1800" dirty="0">
                <a:solidFill>
                  <a:srgbClr val="434343"/>
                </a:solidFill>
              </a:rPr>
              <a:t>Le débogage, comprendre son code et le tester.</a:t>
            </a:r>
            <a:endParaRPr sz="1800" dirty="0">
              <a:solidFill>
                <a:srgbClr val="434343"/>
              </a:solidFill>
            </a:endParaRPr>
          </a:p>
        </p:txBody>
      </p:sp>
      <p:sp>
        <p:nvSpPr>
          <p:cNvPr id="159" name="Google Shape;159;p34"/>
          <p:cNvSpPr txBox="1">
            <a:spLocks noGrp="1"/>
          </p:cNvSpPr>
          <p:nvPr>
            <p:ph type="ctrTitle"/>
          </p:nvPr>
        </p:nvSpPr>
        <p:spPr>
          <a:xfrm>
            <a:off x="1418011" y="413362"/>
            <a:ext cx="5214300" cy="6758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SOMMAIRE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l’inspécteur d’éléments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2337739"/>
            <a:ext cx="866295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La console permet aussi d’effectuer une recherche dans le DOM et de cibler le nœud trouvé. </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Voici un exemple basique, ici nous allons pointé vers le &lt;h1&gt; de la page via la commande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inspect</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sp>
        <p:nvSpPr>
          <p:cNvPr id="6" name="ZoneTexte 5">
            <a:extLst>
              <a:ext uri="{FF2B5EF4-FFF2-40B4-BE49-F238E27FC236}">
                <a16:creationId xmlns:a16="http://schemas.microsoft.com/office/drawing/2014/main" id="{C3544449-76C4-401A-8FCC-F51A776992E1}"/>
              </a:ext>
            </a:extLst>
          </p:cNvPr>
          <p:cNvSpPr txBox="1"/>
          <p:nvPr/>
        </p:nvSpPr>
        <p:spPr>
          <a:xfrm>
            <a:off x="144379" y="3396874"/>
            <a:ext cx="2565204" cy="461665"/>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cs typeface="Times New Roman" panose="02020603050405020304" pitchFamily="18" charset="0"/>
              </a:rPr>
              <a:t>Résultat après cette commande (déplacement vers le nœud ciblé) : </a:t>
            </a:r>
          </a:p>
        </p:txBody>
      </p:sp>
      <p:pic>
        <p:nvPicPr>
          <p:cNvPr id="8" name="Image 7">
            <a:extLst>
              <a:ext uri="{FF2B5EF4-FFF2-40B4-BE49-F238E27FC236}">
                <a16:creationId xmlns:a16="http://schemas.microsoft.com/office/drawing/2014/main" id="{5836332F-95D8-4A9F-BE7F-A336013D739B}"/>
              </a:ext>
            </a:extLst>
          </p:cNvPr>
          <p:cNvPicPr>
            <a:picLocks noChangeAspect="1"/>
          </p:cNvPicPr>
          <p:nvPr/>
        </p:nvPicPr>
        <p:blipFill>
          <a:blip r:embed="rId3"/>
          <a:stretch>
            <a:fillRect/>
          </a:stretch>
        </p:blipFill>
        <p:spPr>
          <a:xfrm>
            <a:off x="238122" y="3158749"/>
            <a:ext cx="2295525" cy="238125"/>
          </a:xfrm>
          <a:prstGeom prst="rect">
            <a:avLst/>
          </a:prstGeom>
        </p:spPr>
      </p:pic>
      <p:pic>
        <p:nvPicPr>
          <p:cNvPr id="11" name="Image 10">
            <a:extLst>
              <a:ext uri="{FF2B5EF4-FFF2-40B4-BE49-F238E27FC236}">
                <a16:creationId xmlns:a16="http://schemas.microsoft.com/office/drawing/2014/main" id="{1EACD159-8E7B-4CD1-AB40-77AF2EBCEA34}"/>
              </a:ext>
            </a:extLst>
          </p:cNvPr>
          <p:cNvPicPr>
            <a:picLocks noChangeAspect="1"/>
          </p:cNvPicPr>
          <p:nvPr/>
        </p:nvPicPr>
        <p:blipFill>
          <a:blip r:embed="rId4"/>
          <a:stretch>
            <a:fillRect/>
          </a:stretch>
        </p:blipFill>
        <p:spPr>
          <a:xfrm>
            <a:off x="161365" y="3871165"/>
            <a:ext cx="2078803" cy="1184918"/>
          </a:xfrm>
          <a:prstGeom prst="rect">
            <a:avLst/>
          </a:prstGeom>
        </p:spPr>
      </p:pic>
      <p:sp>
        <p:nvSpPr>
          <p:cNvPr id="14" name="ZoneTexte 13">
            <a:extLst>
              <a:ext uri="{FF2B5EF4-FFF2-40B4-BE49-F238E27FC236}">
                <a16:creationId xmlns:a16="http://schemas.microsoft.com/office/drawing/2014/main" id="{BAF87028-3C2A-4962-9EC0-D28FD65D6F2B}"/>
              </a:ext>
            </a:extLst>
          </p:cNvPr>
          <p:cNvSpPr txBox="1"/>
          <p:nvPr/>
        </p:nvSpPr>
        <p:spPr>
          <a:xfrm>
            <a:off x="4182978" y="3390889"/>
            <a:ext cx="2318263" cy="276999"/>
          </a:xfrm>
          <a:prstGeom prst="rect">
            <a:avLst/>
          </a:prstGeom>
          <a:noFill/>
        </p:spPr>
        <p:txBody>
          <a:bodyPr wrap="none" rtlCol="0">
            <a:spAutoFit/>
          </a:bodyPr>
          <a:lstStyle/>
          <a:p>
            <a:r>
              <a:rPr lang="fr-FR" sz="1200" dirty="0">
                <a:latin typeface="Roboto Condensed Light" panose="02000000000000000000" pitchFamily="2" charset="0"/>
                <a:ea typeface="Roboto Condensed Light" panose="02000000000000000000" pitchFamily="2" charset="0"/>
                <a:cs typeface="Times New Roman" panose="02020603050405020304" pitchFamily="18" charset="0"/>
              </a:rPr>
              <a:t>Résultat au retour dans la console : </a:t>
            </a:r>
          </a:p>
        </p:txBody>
      </p:sp>
      <p:pic>
        <p:nvPicPr>
          <p:cNvPr id="13" name="Image 12">
            <a:extLst>
              <a:ext uri="{FF2B5EF4-FFF2-40B4-BE49-F238E27FC236}">
                <a16:creationId xmlns:a16="http://schemas.microsoft.com/office/drawing/2014/main" id="{979C1210-27E6-49EF-A982-0019D7743EF9}"/>
              </a:ext>
            </a:extLst>
          </p:cNvPr>
          <p:cNvPicPr>
            <a:picLocks noChangeAspect="1"/>
          </p:cNvPicPr>
          <p:nvPr/>
        </p:nvPicPr>
        <p:blipFill>
          <a:blip r:embed="rId5"/>
          <a:stretch>
            <a:fillRect/>
          </a:stretch>
        </p:blipFill>
        <p:spPr>
          <a:xfrm>
            <a:off x="4278633" y="3640817"/>
            <a:ext cx="2486025" cy="390525"/>
          </a:xfrm>
          <a:prstGeom prst="rect">
            <a:avLst/>
          </a:prstGeom>
        </p:spPr>
      </p:pic>
      <p:sp>
        <p:nvSpPr>
          <p:cNvPr id="17" name="ZoneTexte 16">
            <a:extLst>
              <a:ext uri="{FF2B5EF4-FFF2-40B4-BE49-F238E27FC236}">
                <a16:creationId xmlns:a16="http://schemas.microsoft.com/office/drawing/2014/main" id="{EBFA8DC8-35A4-418F-A686-BC0FCC5AA2F4}"/>
              </a:ext>
            </a:extLst>
          </p:cNvPr>
          <p:cNvSpPr txBox="1"/>
          <p:nvPr/>
        </p:nvSpPr>
        <p:spPr>
          <a:xfrm>
            <a:off x="4197075" y="4140458"/>
            <a:ext cx="2855907" cy="830997"/>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cs typeface="Times New Roman" panose="02020603050405020304" pitchFamily="18" charset="0"/>
              </a:rPr>
              <a:t>L’élément du DOM trouvé est renvoyé en console et isolé, ceci peut-être bien utile si vous ne souhaitez pas être pollué par le DOM extérieur du nœud recherché.</a:t>
            </a:r>
          </a:p>
        </p:txBody>
      </p:sp>
    </p:spTree>
    <p:extLst>
      <p:ext uri="{BB962C8B-B14F-4D97-AF65-F5344CB8AC3E}">
        <p14:creationId xmlns:p14="http://schemas.microsoft.com/office/powerpoint/2010/main" val="139826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Les dessous cachés du DevTools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Cet outil cache de nombreuse fonctionnalités, je ne pourrais bien évidemment pas vous les montrer tous, mais nous allons passer en revu celles qui pouront surement vous aider au quotidien.</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0850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CSS Overview</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607020"/>
            <a:ext cx="866295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Sachez qu’il est possible de récupérer une grande quantité d’éléments liés au CSS d’une page. L’outil « CSS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Overview</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permet par exemple d’afficher la grille des couleurs, des fonts, des média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query</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utilisés. Attention si ce n’est pas fait, vous devez l’activer dans les préférences de Test en cochant CSS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Overview</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F12 &gt; F1 et cocher CSS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Overview</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4" name="Image 3">
            <a:extLst>
              <a:ext uri="{FF2B5EF4-FFF2-40B4-BE49-F238E27FC236}">
                <a16:creationId xmlns:a16="http://schemas.microsoft.com/office/drawing/2014/main" id="{993EBDC5-291F-49E9-A34E-83B915D1CBC2}"/>
              </a:ext>
            </a:extLst>
          </p:cNvPr>
          <p:cNvPicPr>
            <a:picLocks noChangeAspect="1"/>
          </p:cNvPicPr>
          <p:nvPr/>
        </p:nvPicPr>
        <p:blipFill>
          <a:blip r:embed="rId3"/>
          <a:stretch>
            <a:fillRect/>
          </a:stretch>
        </p:blipFill>
        <p:spPr>
          <a:xfrm>
            <a:off x="1148184" y="2453405"/>
            <a:ext cx="3317042" cy="2690095"/>
          </a:xfrm>
          <a:prstGeom prst="rect">
            <a:avLst/>
          </a:prstGeom>
        </p:spPr>
      </p:pic>
      <p:pic>
        <p:nvPicPr>
          <p:cNvPr id="8" name="Image 7">
            <a:extLst>
              <a:ext uri="{FF2B5EF4-FFF2-40B4-BE49-F238E27FC236}">
                <a16:creationId xmlns:a16="http://schemas.microsoft.com/office/drawing/2014/main" id="{B5851487-DAAE-4587-BFB4-7E80B8081328}"/>
              </a:ext>
            </a:extLst>
          </p:cNvPr>
          <p:cNvPicPr>
            <a:picLocks noChangeAspect="1"/>
          </p:cNvPicPr>
          <p:nvPr/>
        </p:nvPicPr>
        <p:blipFill>
          <a:blip r:embed="rId4"/>
          <a:stretch>
            <a:fillRect/>
          </a:stretch>
        </p:blipFill>
        <p:spPr>
          <a:xfrm>
            <a:off x="4485322" y="2453405"/>
            <a:ext cx="3631984" cy="2667697"/>
          </a:xfrm>
          <a:prstGeom prst="rect">
            <a:avLst/>
          </a:prstGeom>
        </p:spPr>
      </p:pic>
    </p:spTree>
    <p:extLst>
      <p:ext uri="{BB962C8B-B14F-4D97-AF65-F5344CB8AC3E}">
        <p14:creationId xmlns:p14="http://schemas.microsoft.com/office/powerpoint/2010/main" val="8181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CSS Overview</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607020"/>
            <a:ext cx="866295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Sachez qu’il est possible de récupérer une grande quantité d’éléments liés au CSS d’une page. L’outil « CSS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Overview</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permet par exemple d’afficher la grille des couleurs, des fonts, des média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query</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utilisés. Attention si ce n’est pas fait, vous devez l’activer dans les préférences de Test en cochant CSS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Overview</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F12 &gt; F1 et cocher CSS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Overview</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4" name="Image 3">
            <a:extLst>
              <a:ext uri="{FF2B5EF4-FFF2-40B4-BE49-F238E27FC236}">
                <a16:creationId xmlns:a16="http://schemas.microsoft.com/office/drawing/2014/main" id="{993EBDC5-291F-49E9-A34E-83B915D1CBC2}"/>
              </a:ext>
            </a:extLst>
          </p:cNvPr>
          <p:cNvPicPr>
            <a:picLocks noChangeAspect="1"/>
          </p:cNvPicPr>
          <p:nvPr/>
        </p:nvPicPr>
        <p:blipFill>
          <a:blip r:embed="rId3"/>
          <a:stretch>
            <a:fillRect/>
          </a:stretch>
        </p:blipFill>
        <p:spPr>
          <a:xfrm>
            <a:off x="1148184" y="2453405"/>
            <a:ext cx="3317042" cy="2690095"/>
          </a:xfrm>
          <a:prstGeom prst="rect">
            <a:avLst/>
          </a:prstGeom>
        </p:spPr>
      </p:pic>
      <p:pic>
        <p:nvPicPr>
          <p:cNvPr id="8" name="Image 7">
            <a:extLst>
              <a:ext uri="{FF2B5EF4-FFF2-40B4-BE49-F238E27FC236}">
                <a16:creationId xmlns:a16="http://schemas.microsoft.com/office/drawing/2014/main" id="{B5851487-DAAE-4587-BFB4-7E80B8081328}"/>
              </a:ext>
            </a:extLst>
          </p:cNvPr>
          <p:cNvPicPr>
            <a:picLocks noChangeAspect="1"/>
          </p:cNvPicPr>
          <p:nvPr/>
        </p:nvPicPr>
        <p:blipFill>
          <a:blip r:embed="rId4"/>
          <a:stretch>
            <a:fillRect/>
          </a:stretch>
        </p:blipFill>
        <p:spPr>
          <a:xfrm>
            <a:off x="4485322" y="2453405"/>
            <a:ext cx="3631984" cy="2667697"/>
          </a:xfrm>
          <a:prstGeom prst="rect">
            <a:avLst/>
          </a:prstGeom>
        </p:spPr>
      </p:pic>
    </p:spTree>
    <p:extLst>
      <p:ext uri="{BB962C8B-B14F-4D97-AF65-F5344CB8AC3E}">
        <p14:creationId xmlns:p14="http://schemas.microsoft.com/office/powerpoint/2010/main" val="30024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2nd Les mains dans le moteur JS</a:t>
            </a:r>
            <a:endParaRPr dirty="0"/>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Boucle</a:t>
            </a:r>
            <a:endParaRPr b="1" dirty="0">
              <a:solidFill>
                <a:srgbClr val="FFFFFF"/>
              </a:solidFill>
              <a:latin typeface="Exo 2"/>
              <a:ea typeface="Exo 2"/>
              <a:cs typeface="Exo 2"/>
              <a:sym typeface="Exo 2"/>
            </a:endParaRPr>
          </a:p>
        </p:txBody>
      </p:sp>
      <p:sp>
        <p:nvSpPr>
          <p:cNvPr id="216" name="Google Shape;216;p38"/>
          <p:cNvSpPr txBox="1"/>
          <p:nvPr/>
        </p:nvSpPr>
        <p:spPr>
          <a:xfrm>
            <a:off x="1695176" y="3871750"/>
            <a:ext cx="1384374"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Comprendre les différentes boucles et les utiliser</a:t>
            </a: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Conditions</a:t>
            </a:r>
            <a:endParaRPr b="1" dirty="0">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concept et l’appliquer</a:t>
            </a:r>
            <a:endParaRPr sz="1200" dirty="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635829" y="2542175"/>
            <a:ext cx="1923142"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Les événements</a:t>
            </a:r>
            <a:endParaRPr b="1" dirty="0">
              <a:solidFill>
                <a:srgbClr val="434343"/>
              </a:solidFill>
              <a:latin typeface="Exo 2"/>
              <a:ea typeface="Exo 2"/>
              <a:cs typeface="Exo 2"/>
              <a:sym typeface="Exo 2"/>
            </a:endParaRPr>
          </a:p>
        </p:txBody>
      </p:sp>
      <p:sp>
        <p:nvSpPr>
          <p:cNvPr id="226" name="Google Shape;226;p38"/>
          <p:cNvSpPr txBox="1"/>
          <p:nvPr/>
        </p:nvSpPr>
        <p:spPr>
          <a:xfrm>
            <a:off x="3206650" y="2738525"/>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434343"/>
                </a:solidFill>
                <a:latin typeface="Roboto Condensed Light"/>
                <a:ea typeface="Roboto Condensed Light"/>
                <a:cs typeface="Roboto Condensed Light"/>
                <a:sym typeface="Roboto Condensed Light"/>
              </a:rPr>
              <a:t>La partie centrale de JavaScript se situe principalement à ce niveau, nous allons donc analyser de plus près ce concept</a:t>
            </a:r>
            <a:endParaRPr sz="1200" dirty="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dirty="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Fonction</a:t>
            </a:r>
            <a:endParaRPr b="1" dirty="0">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qu’est une fonction</a:t>
            </a:r>
            <a:endParaRPr sz="1200"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instruction</a:t>
            </a:r>
            <a:endParaRPr dirty="0"/>
          </a:p>
        </p:txBody>
      </p:sp>
      <p:sp>
        <p:nvSpPr>
          <p:cNvPr id="258" name="Google Shape;258;p41"/>
          <p:cNvSpPr txBox="1"/>
          <p:nvPr/>
        </p:nvSpPr>
        <p:spPr>
          <a:xfrm>
            <a:off x="4758747" y="2157135"/>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Cas d’utilisation : lorsqu'on souhaite exécuter une instruction si une condition logique est vérifiée (</a:t>
            </a:r>
            <a:r>
              <a:rPr lang="fr-FR" dirty="0" err="1">
                <a:latin typeface="Roboto Condensed Light"/>
                <a:ea typeface="Roboto Condensed Light"/>
                <a:cs typeface="Roboto Condensed Light"/>
                <a:sym typeface="Roboto Condensed Light"/>
              </a:rPr>
              <a:t>true</a:t>
            </a:r>
            <a:r>
              <a:rPr lang="fr-FR" dirty="0">
                <a:latin typeface="Roboto Condensed Light"/>
                <a:ea typeface="Roboto Condensed Light"/>
                <a:cs typeface="Roboto Condensed Light"/>
                <a:sym typeface="Roboto Condensed Light"/>
              </a:rPr>
              <a:t>/vraie). La clause </a:t>
            </a:r>
            <a:r>
              <a:rPr lang="fr-FR" dirty="0" err="1">
                <a:latin typeface="Roboto Condensed Light"/>
                <a:ea typeface="Roboto Condensed Light"/>
                <a:cs typeface="Roboto Condensed Light"/>
                <a:sym typeface="Roboto Condensed Light"/>
              </a:rPr>
              <a:t>else</a:t>
            </a:r>
            <a:r>
              <a:rPr lang="fr-FR" dirty="0">
                <a:latin typeface="Roboto Condensed Light"/>
                <a:ea typeface="Roboto Condensed Light"/>
                <a:cs typeface="Roboto Condensed Light"/>
                <a:sym typeface="Roboto Condensed Light"/>
              </a:rPr>
              <a:t> est optionnelle et permet de préciser les instructions à exécuter si la condition logique n'est pas vérifiée (l'assertion est fausse). Voici un exemple qui illustre l'utilisation de l'instruction if :</a:t>
            </a: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L’intruction if…else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9" name="Image 8">
            <a:extLst>
              <a:ext uri="{FF2B5EF4-FFF2-40B4-BE49-F238E27FC236}">
                <a16:creationId xmlns:a16="http://schemas.microsoft.com/office/drawing/2014/main" id="{F8196D3E-A4D6-41AC-BBC4-89C388913ECD}"/>
              </a:ext>
            </a:extLst>
          </p:cNvPr>
          <p:cNvPicPr/>
          <p:nvPr/>
        </p:nvPicPr>
        <p:blipFill>
          <a:blip r:embed="rId3">
            <a:extLst>
              <a:ext uri="{28A0092B-C50C-407E-A947-70E740481C1C}">
                <a14:useLocalDpi xmlns:a14="http://schemas.microsoft.com/office/drawing/2010/main" val="0"/>
              </a:ext>
            </a:extLst>
          </a:blip>
          <a:stretch>
            <a:fillRect/>
          </a:stretch>
        </p:blipFill>
        <p:spPr>
          <a:xfrm>
            <a:off x="569719" y="2883639"/>
            <a:ext cx="2990160" cy="1663822"/>
          </a:xfrm>
          <a:prstGeom prst="rect">
            <a:avLst/>
          </a:prstGeom>
        </p:spPr>
      </p:pic>
      <p:pic>
        <p:nvPicPr>
          <p:cNvPr id="10" name="Image 9">
            <a:hlinkClick r:id="rId4"/>
            <a:extLst>
              <a:ext uri="{FF2B5EF4-FFF2-40B4-BE49-F238E27FC236}">
                <a16:creationId xmlns:a16="http://schemas.microsoft.com/office/drawing/2014/main" id="{4046B528-9D9E-44A4-87B3-584AB9C1D71F}"/>
              </a:ext>
            </a:extLst>
          </p:cNvPr>
          <p:cNvPicPr>
            <a:picLocks noChangeAspect="1"/>
          </p:cNvPicPr>
          <p:nvPr/>
        </p:nvPicPr>
        <p:blipFill>
          <a:blip r:embed="rId5"/>
          <a:stretch>
            <a:fillRect/>
          </a:stretch>
        </p:blipFill>
        <p:spPr>
          <a:xfrm>
            <a:off x="8734425" y="0"/>
            <a:ext cx="409575" cy="390525"/>
          </a:xfrm>
          <a:prstGeom prst="rect">
            <a:avLst/>
          </a:prstGeom>
        </p:spPr>
      </p:pic>
    </p:spTree>
    <p:extLst>
      <p:ext uri="{BB962C8B-B14F-4D97-AF65-F5344CB8AC3E}">
        <p14:creationId xmlns:p14="http://schemas.microsoft.com/office/powerpoint/2010/main" val="65416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instruction</a:t>
            </a:r>
            <a:endParaRPr dirty="0"/>
          </a:p>
        </p:txBody>
      </p:sp>
      <p:sp>
        <p:nvSpPr>
          <p:cNvPr id="258" name="Google Shape;258;p41"/>
          <p:cNvSpPr txBox="1"/>
          <p:nvPr/>
        </p:nvSpPr>
        <p:spPr>
          <a:xfrm>
            <a:off x="4758747" y="2157136"/>
            <a:ext cx="4385819" cy="1235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L'instruction switch permet à un programme d'évaluer une expression et d'effectuer des instructions en fonction des différents cas de figures correspondants aux différentes valeurs. Si un cas correspond au résultat de l'évaluation, le programme exécute l'instruction associée.</a:t>
            </a: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sz="2000" b="1" dirty="0">
                <a:solidFill>
                  <a:srgbClr val="434343"/>
                </a:solidFill>
                <a:latin typeface="Exo 2"/>
                <a:ea typeface="Exo 2"/>
                <a:cs typeface="Exo 2"/>
                <a:sym typeface="Exo 2"/>
              </a:rPr>
              <a:t>L’instruction switch</a:t>
            </a: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10" name="ZoneTexte 9">
            <a:extLst>
              <a:ext uri="{FF2B5EF4-FFF2-40B4-BE49-F238E27FC236}">
                <a16:creationId xmlns:a16="http://schemas.microsoft.com/office/drawing/2014/main" id="{F4E944F9-9F6B-48C6-AF30-B4637CBFE194}"/>
              </a:ext>
            </a:extLst>
          </p:cNvPr>
          <p:cNvSpPr txBox="1"/>
          <p:nvPr/>
        </p:nvSpPr>
        <p:spPr>
          <a:xfrm>
            <a:off x="69165" y="3794696"/>
            <a:ext cx="3088630" cy="1172116"/>
          </a:xfrm>
          <a:prstGeom prst="rect">
            <a:avLst/>
          </a:prstGeom>
          <a:noFill/>
        </p:spPr>
        <p:txBody>
          <a:bodyPr wrap="square">
            <a:spAutoFit/>
          </a:bodyPr>
          <a:lstStyle/>
          <a:p>
            <a:pPr>
              <a:lnSpc>
                <a:spcPct val="107000"/>
              </a:lnSpc>
              <a:spcAft>
                <a:spcPts val="800"/>
              </a:spcAft>
            </a:pP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On pourrait traduire ceci littéralement par : </a:t>
            </a:r>
          </a:p>
          <a:p>
            <a:pPr>
              <a:lnSpc>
                <a:spcPct val="107000"/>
              </a:lnSpc>
              <a:spcAft>
                <a:spcPts val="800"/>
              </a:spcAft>
            </a:pPr>
            <a:r>
              <a:rPr lang="fr-FR"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Si </a:t>
            </a: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la condition 1 est remplis, l’instruction 1 est jouée, </a:t>
            </a:r>
            <a:r>
              <a:rPr lang="fr-FR"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sinon si </a:t>
            </a: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condition 2 est bien remplis, l’instruction 2 est jouée, </a:t>
            </a:r>
            <a:r>
              <a:rPr lang="fr-FR"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sinon </a:t>
            </a: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la dernière instruction sera jouée.</a:t>
            </a:r>
          </a:p>
        </p:txBody>
      </p:sp>
      <p:pic>
        <p:nvPicPr>
          <p:cNvPr id="11" name="Image 10">
            <a:extLst>
              <a:ext uri="{FF2B5EF4-FFF2-40B4-BE49-F238E27FC236}">
                <a16:creationId xmlns:a16="http://schemas.microsoft.com/office/drawing/2014/main" id="{1221966D-79AD-4282-8797-5DD900C68CDE}"/>
              </a:ext>
            </a:extLst>
          </p:cNvPr>
          <p:cNvPicPr/>
          <p:nvPr/>
        </p:nvPicPr>
        <p:blipFill>
          <a:blip r:embed="rId3">
            <a:extLst>
              <a:ext uri="{28A0092B-C50C-407E-A947-70E740481C1C}">
                <a14:useLocalDpi xmlns:a14="http://schemas.microsoft.com/office/drawing/2010/main" val="0"/>
              </a:ext>
            </a:extLst>
          </a:blip>
          <a:stretch>
            <a:fillRect/>
          </a:stretch>
        </p:blipFill>
        <p:spPr>
          <a:xfrm>
            <a:off x="167306" y="1179029"/>
            <a:ext cx="2457450" cy="2590800"/>
          </a:xfrm>
          <a:prstGeom prst="rect">
            <a:avLst/>
          </a:prstGeom>
        </p:spPr>
      </p:pic>
      <p:pic>
        <p:nvPicPr>
          <p:cNvPr id="12" name="Image 11">
            <a:hlinkClick r:id="rId4"/>
            <a:extLst>
              <a:ext uri="{FF2B5EF4-FFF2-40B4-BE49-F238E27FC236}">
                <a16:creationId xmlns:a16="http://schemas.microsoft.com/office/drawing/2014/main" id="{0D4D42E0-68A0-40E5-BB4B-8458AA53676B}"/>
              </a:ext>
            </a:extLst>
          </p:cNvPr>
          <p:cNvPicPr>
            <a:picLocks noChangeAspect="1"/>
          </p:cNvPicPr>
          <p:nvPr/>
        </p:nvPicPr>
        <p:blipFill>
          <a:blip r:embed="rId5"/>
          <a:stretch>
            <a:fillRect/>
          </a:stretch>
        </p:blipFill>
        <p:spPr>
          <a:xfrm>
            <a:off x="8734425" y="0"/>
            <a:ext cx="409575" cy="390525"/>
          </a:xfrm>
          <a:prstGeom prst="rect">
            <a:avLst/>
          </a:prstGeom>
        </p:spPr>
      </p:pic>
      <p:pic>
        <p:nvPicPr>
          <p:cNvPr id="13" name="Image 12">
            <a:hlinkClick r:id="rId4"/>
            <a:extLst>
              <a:ext uri="{FF2B5EF4-FFF2-40B4-BE49-F238E27FC236}">
                <a16:creationId xmlns:a16="http://schemas.microsoft.com/office/drawing/2014/main" id="{0D61152D-E4AE-43A1-9798-532F13C2296E}"/>
              </a:ext>
            </a:extLst>
          </p:cNvPr>
          <p:cNvPicPr>
            <a:picLocks noChangeAspect="1"/>
          </p:cNvPicPr>
          <p:nvPr/>
        </p:nvPicPr>
        <p:blipFill>
          <a:blip r:embed="rId5"/>
          <a:stretch>
            <a:fillRect/>
          </a:stretch>
        </p:blipFill>
        <p:spPr>
          <a:xfrm>
            <a:off x="4821002" y="3826459"/>
            <a:ext cx="409575" cy="390525"/>
          </a:xfrm>
          <a:prstGeom prst="rect">
            <a:avLst/>
          </a:prstGeom>
        </p:spPr>
      </p:pic>
      <p:sp>
        <p:nvSpPr>
          <p:cNvPr id="14" name="Google Shape;258;p41">
            <a:extLst>
              <a:ext uri="{FF2B5EF4-FFF2-40B4-BE49-F238E27FC236}">
                <a16:creationId xmlns:a16="http://schemas.microsoft.com/office/drawing/2014/main" id="{F098304C-E2F9-417B-82F2-E0F07E1B1F4C}"/>
              </a:ext>
            </a:extLst>
          </p:cNvPr>
          <p:cNvSpPr txBox="1"/>
          <p:nvPr/>
        </p:nvSpPr>
        <p:spPr>
          <a:xfrm>
            <a:off x="5225275" y="3708165"/>
            <a:ext cx="1929381" cy="3786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Voici un exemple concret d’utilisation de switch</a:t>
            </a:r>
          </a:p>
        </p:txBody>
      </p:sp>
    </p:spTree>
    <p:extLst>
      <p:ext uri="{BB962C8B-B14F-4D97-AF65-F5344CB8AC3E}">
        <p14:creationId xmlns:p14="http://schemas.microsoft.com/office/powerpoint/2010/main" val="3507379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830639" y="2299513"/>
            <a:ext cx="7727028"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fonction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fonctions sont des </a:t>
            </a:r>
            <a:r>
              <a:rPr lang="en" b="1" dirty="0"/>
              <a:t>objets</a:t>
            </a:r>
            <a:r>
              <a:rPr lang="en" dirty="0"/>
              <a:t> de première classe, ce qui leurs permets d’être manipulées, échangées et d’avoir des propriétés et des méthodes comme tout autre objet JavaScript.</a:t>
            </a:r>
          </a:p>
          <a:p>
            <a:pPr marL="285750" lvl="0" indent="-285750" algn="l" rtl="0">
              <a:spcBef>
                <a:spcPts val="0"/>
              </a:spcBef>
              <a:spcAft>
                <a:spcPts val="0"/>
              </a:spcAft>
              <a:buFont typeface="Wingdings" panose="05000000000000000000" pitchFamily="2" charset="2"/>
              <a:buChar char="v"/>
            </a:pPr>
            <a:r>
              <a:rPr lang="en" dirty="0"/>
              <a:t>Elles sont très utiles pour déclancher des opérations au sein d’un programme et ce, à plusieur reprises.</a:t>
            </a:r>
          </a:p>
          <a:p>
            <a:pPr marL="285750" lvl="0" indent="-285750" algn="l" rtl="0">
              <a:spcBef>
                <a:spcPts val="0"/>
              </a:spcBef>
              <a:spcAft>
                <a:spcPts val="0"/>
              </a:spcAft>
              <a:buFont typeface="Wingdings" panose="05000000000000000000" pitchFamily="2" charset="2"/>
              <a:buChar char="v"/>
            </a:pPr>
            <a:r>
              <a:rPr lang="en" dirty="0"/>
              <a:t>Il est possible de passer des valeurs à une fonction, mais aussi de lui en faire retourner (via return)</a:t>
            </a:r>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fonctions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pic>
        <p:nvPicPr>
          <p:cNvPr id="6" name="Image 5">
            <a:hlinkClick r:id="rId3"/>
            <a:extLst>
              <a:ext uri="{FF2B5EF4-FFF2-40B4-BE49-F238E27FC236}">
                <a16:creationId xmlns:a16="http://schemas.microsoft.com/office/drawing/2014/main" id="{E1E5A50E-6F91-41BC-A857-13ECCB891DA6}"/>
              </a:ext>
            </a:extLst>
          </p:cNvPr>
          <p:cNvPicPr>
            <a:picLocks noChangeAspect="1"/>
          </p:cNvPicPr>
          <p:nvPr/>
        </p:nvPicPr>
        <p:blipFill>
          <a:blip r:embed="rId4"/>
          <a:stretch>
            <a:fillRect/>
          </a:stretch>
        </p:blipFill>
        <p:spPr>
          <a:xfrm>
            <a:off x="8734425" y="0"/>
            <a:ext cx="409575" cy="390525"/>
          </a:xfrm>
          <a:prstGeom prst="rect">
            <a:avLst/>
          </a:prstGeom>
        </p:spPr>
      </p:pic>
    </p:spTree>
    <p:extLst>
      <p:ext uri="{BB962C8B-B14F-4D97-AF65-F5344CB8AC3E}">
        <p14:creationId xmlns:p14="http://schemas.microsoft.com/office/powerpoint/2010/main" val="35744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Voici comment est structuré une fonction standard.</a:t>
            </a:r>
            <a:br>
              <a:rPr lang="en" dirty="0">
                <a:latin typeface="Roboto Condensed Light"/>
                <a:ea typeface="Roboto Condensed Light"/>
                <a:cs typeface="Roboto Condensed Light"/>
                <a:sym typeface="Roboto Condensed Light"/>
              </a:rPr>
            </a:br>
            <a:endParaRPr lang="en" dirty="0">
              <a:latin typeface="Roboto Condensed Light"/>
              <a:ea typeface="Roboto Condensed Light"/>
              <a:cs typeface="Roboto Condensed Light"/>
              <a:sym typeface="Roboto Condensed Light"/>
            </a:endParaRP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utilise l’instruction “funtion”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lui assigne un nom, ici “nom”</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peut lui passer des paramètres, ici un paramètre unique, puis la possibilité de passer de multiples paramètres via “…”.</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ajoute l’instruction qui sera jouée lors de l’appel de cette fonction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L’appel de la fonction se fera via “nom” suivit de parenthèses “()”, le passage de paramètres se fera à l’intérieure de celles-ci comme on peut le voir dans l’exemple situé à gauche.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standardisé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59C07DD6-B111-4BE0-B2EF-458351669093}"/>
              </a:ext>
            </a:extLst>
          </p:cNvPr>
          <p:cNvPicPr>
            <a:picLocks noChangeAspect="1"/>
          </p:cNvPicPr>
          <p:nvPr/>
        </p:nvPicPr>
        <p:blipFill>
          <a:blip r:embed="rId3"/>
          <a:stretch>
            <a:fillRect/>
          </a:stretch>
        </p:blipFill>
        <p:spPr>
          <a:xfrm>
            <a:off x="46275" y="2294811"/>
            <a:ext cx="4276725" cy="1441415"/>
          </a:xfrm>
          <a:prstGeom prst="rect">
            <a:avLst/>
          </a:prstGeom>
        </p:spPr>
      </p:pic>
      <p:pic>
        <p:nvPicPr>
          <p:cNvPr id="4" name="Image 3">
            <a:extLst>
              <a:ext uri="{FF2B5EF4-FFF2-40B4-BE49-F238E27FC236}">
                <a16:creationId xmlns:a16="http://schemas.microsoft.com/office/drawing/2014/main" id="{A5728BBD-8F2D-45B9-8CE6-C5989A5473D8}"/>
              </a:ext>
            </a:extLst>
          </p:cNvPr>
          <p:cNvPicPr>
            <a:picLocks noChangeAspect="1"/>
          </p:cNvPicPr>
          <p:nvPr/>
        </p:nvPicPr>
        <p:blipFill>
          <a:blip r:embed="rId4"/>
          <a:stretch>
            <a:fillRect/>
          </a:stretch>
        </p:blipFill>
        <p:spPr>
          <a:xfrm>
            <a:off x="46275" y="4104850"/>
            <a:ext cx="4276725" cy="685800"/>
          </a:xfrm>
          <a:prstGeom prst="rect">
            <a:avLst/>
          </a:prstGeom>
        </p:spPr>
      </p:pic>
    </p:spTree>
    <p:extLst>
      <p:ext uri="{BB962C8B-B14F-4D97-AF65-F5344CB8AC3E}">
        <p14:creationId xmlns:p14="http://schemas.microsoft.com/office/powerpoint/2010/main" val="739119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anonyme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10" name="Google Shape;259;p41">
            <a:extLst>
              <a:ext uri="{FF2B5EF4-FFF2-40B4-BE49-F238E27FC236}">
                <a16:creationId xmlns:a16="http://schemas.microsoft.com/office/drawing/2014/main" id="{73A6E311-9053-4529-98E9-33185D6DE1C4}"/>
              </a:ext>
            </a:extLst>
          </p:cNvPr>
          <p:cNvSpPr txBox="1"/>
          <p:nvPr/>
        </p:nvSpPr>
        <p:spPr>
          <a:xfrm>
            <a:off x="384756"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nommée  :</a:t>
            </a:r>
            <a:endParaRPr sz="2000" b="1" dirty="0">
              <a:solidFill>
                <a:srgbClr val="434343"/>
              </a:solidFill>
              <a:latin typeface="Exo 2"/>
              <a:ea typeface="Exo 2"/>
              <a:cs typeface="Exo 2"/>
              <a:sym typeface="Exo 2"/>
            </a:endParaRPr>
          </a:p>
        </p:txBody>
      </p:sp>
      <p:cxnSp>
        <p:nvCxnSpPr>
          <p:cNvPr id="11" name="Google Shape;261;p41">
            <a:extLst>
              <a:ext uri="{FF2B5EF4-FFF2-40B4-BE49-F238E27FC236}">
                <a16:creationId xmlns:a16="http://schemas.microsoft.com/office/drawing/2014/main" id="{5D9A7847-E76D-4D68-8255-76BC92915FFB}"/>
              </a:ext>
            </a:extLst>
          </p:cNvPr>
          <p:cNvCxnSpPr/>
          <p:nvPr/>
        </p:nvCxnSpPr>
        <p:spPr>
          <a:xfrm>
            <a:off x="1554167" y="2131639"/>
            <a:ext cx="2093100" cy="0"/>
          </a:xfrm>
          <a:prstGeom prst="straightConnector1">
            <a:avLst/>
          </a:prstGeom>
          <a:noFill/>
          <a:ln w="9525" cap="flat" cmpd="sng">
            <a:solidFill>
              <a:srgbClr val="434343"/>
            </a:solidFill>
            <a:prstDash val="solid"/>
            <a:round/>
            <a:headEnd type="none" w="med" len="med"/>
            <a:tailEnd type="none" w="med" len="med"/>
          </a:ln>
        </p:spPr>
      </p:cxnSp>
      <p:pic>
        <p:nvPicPr>
          <p:cNvPr id="5" name="Image 4">
            <a:extLst>
              <a:ext uri="{FF2B5EF4-FFF2-40B4-BE49-F238E27FC236}">
                <a16:creationId xmlns:a16="http://schemas.microsoft.com/office/drawing/2014/main" id="{1989C90F-3AB2-4963-9E10-9450C546FF28}"/>
              </a:ext>
            </a:extLst>
          </p:cNvPr>
          <p:cNvPicPr>
            <a:picLocks noChangeAspect="1"/>
          </p:cNvPicPr>
          <p:nvPr/>
        </p:nvPicPr>
        <p:blipFill>
          <a:blip r:embed="rId3"/>
          <a:stretch>
            <a:fillRect/>
          </a:stretch>
        </p:blipFill>
        <p:spPr>
          <a:xfrm>
            <a:off x="4685798" y="2369687"/>
            <a:ext cx="3733800" cy="1285875"/>
          </a:xfrm>
          <a:prstGeom prst="rect">
            <a:avLst/>
          </a:prstGeom>
        </p:spPr>
      </p:pic>
      <p:pic>
        <p:nvPicPr>
          <p:cNvPr id="6" name="Image 5">
            <a:extLst>
              <a:ext uri="{FF2B5EF4-FFF2-40B4-BE49-F238E27FC236}">
                <a16:creationId xmlns:a16="http://schemas.microsoft.com/office/drawing/2014/main" id="{429F4F53-5750-4176-9722-21384FF398D1}"/>
              </a:ext>
            </a:extLst>
          </p:cNvPr>
          <p:cNvPicPr>
            <a:picLocks noChangeAspect="1"/>
          </p:cNvPicPr>
          <p:nvPr/>
        </p:nvPicPr>
        <p:blipFill>
          <a:blip r:embed="rId4"/>
          <a:stretch>
            <a:fillRect/>
          </a:stretch>
        </p:blipFill>
        <p:spPr>
          <a:xfrm>
            <a:off x="152903" y="2372741"/>
            <a:ext cx="4305300" cy="1295400"/>
          </a:xfrm>
          <a:prstGeom prst="rect">
            <a:avLst/>
          </a:prstGeom>
        </p:spPr>
      </p:pic>
      <p:sp>
        <p:nvSpPr>
          <p:cNvPr id="7" name="Rectangle 6">
            <a:extLst>
              <a:ext uri="{FF2B5EF4-FFF2-40B4-BE49-F238E27FC236}">
                <a16:creationId xmlns:a16="http://schemas.microsoft.com/office/drawing/2014/main" id="{BAE243F7-00A1-4EF6-B3C6-7EFB43C684AF}"/>
              </a:ext>
            </a:extLst>
          </p:cNvPr>
          <p:cNvSpPr/>
          <p:nvPr/>
        </p:nvSpPr>
        <p:spPr>
          <a:xfrm>
            <a:off x="389622" y="4016317"/>
            <a:ext cx="6969737" cy="1169551"/>
          </a:xfrm>
          <a:prstGeom prst="rect">
            <a:avLst/>
          </a:prstGeom>
        </p:spPr>
        <p:txBody>
          <a:bodyPr wrap="square">
            <a:spAutoFit/>
          </a:bodyPr>
          <a:lstStyle/>
          <a:p>
            <a:r>
              <a:rPr lang="en" dirty="0">
                <a:latin typeface="Roboto Condensed Light"/>
                <a:ea typeface="Roboto Condensed Light"/>
                <a:cs typeface="Roboto Condensed Light"/>
                <a:sym typeface="Roboto Condensed Light"/>
              </a:rPr>
              <a:t>Il est possible d’attribué ou non un nom à une fonction, mais il faut savoir qu’il sera plus intéressant d’utiliser le nommage à des fins de déboguage, en effet si votre fonction renvoie une erreu, il sera bien plus facile de retrouver celle-ci avec son nom.</a:t>
            </a:r>
          </a:p>
          <a:p>
            <a:r>
              <a:rPr lang="en" dirty="0">
                <a:latin typeface="Roboto Condensed Light"/>
                <a:ea typeface="Roboto Condensed Light"/>
                <a:sym typeface="Roboto Condensed Light"/>
              </a:rPr>
              <a:t>Lorsqu’une fonction est contenu dans une variable “maFonction”, celle-ci seront considérée comme expression de fonction.</a:t>
            </a:r>
            <a:endParaRPr lang="fr-FR" dirty="0"/>
          </a:p>
        </p:txBody>
      </p:sp>
    </p:spTree>
    <p:extLst>
      <p:ext uri="{BB962C8B-B14F-4D97-AF65-F5344CB8AC3E}">
        <p14:creationId xmlns:p14="http://schemas.microsoft.com/office/powerpoint/2010/main" val="256903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Présentation Globale</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4" y="4028958"/>
            <a:ext cx="4687833" cy="9492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Dans cette partie je vais essayer de vous présenter l’outil, enfin vous donner des clés afin de bien comprendre les différentes utilisation de cet outil. Grace à lui vous pourrez gagner en temps de production.</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Une fonction imbriqué est privée. On nomme ceci une « </a:t>
            </a:r>
            <a:r>
              <a:rPr lang="fr-FR" b="1" dirty="0" err="1">
                <a:latin typeface="Roboto Condensed Light"/>
                <a:ea typeface="Roboto Condensed Light"/>
                <a:cs typeface="Roboto Condensed Light"/>
                <a:sym typeface="Roboto Condensed Light"/>
              </a:rPr>
              <a:t>closure</a:t>
            </a:r>
            <a:r>
              <a:rPr lang="fr-FR" dirty="0">
                <a:latin typeface="Roboto Condensed Light"/>
                <a:ea typeface="Roboto Condensed Light"/>
                <a:cs typeface="Roboto Condensed Light"/>
                <a:sym typeface="Roboto Condensed Light"/>
              </a:rPr>
              <a:t> » puisque cette fonction interne fermera la fonction externe. Celle-ci peut  accéder utiliser les arguments et les variable de sa fonction parente, mais l’inverse n’est pas vraie :  la fonction externe ne peut accéder à ces éléments depuis la fonction interne, c’est pour cette raison qu’on la définit comme « </a:t>
            </a:r>
            <a:r>
              <a:rPr lang="fr-FR" b="1" dirty="0">
                <a:latin typeface="Roboto Condensed Light"/>
                <a:ea typeface="Roboto Condensed Light"/>
                <a:cs typeface="Roboto Condensed Light"/>
                <a:sym typeface="Roboto Condensed Light"/>
              </a:rPr>
              <a:t>privée</a:t>
            </a:r>
            <a:r>
              <a:rPr lang="fr-FR" dirty="0">
                <a:latin typeface="Roboto Condensed Light"/>
                <a:ea typeface="Roboto Condensed Light"/>
                <a:cs typeface="Roboto Condensed Light"/>
                <a:sym typeface="Roboto Condensed Light"/>
              </a:rPr>
              <a:t> »</a:t>
            </a: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imbriqué avec closure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pic>
        <p:nvPicPr>
          <p:cNvPr id="8" name="Image 7">
            <a:hlinkClick r:id="rId4"/>
            <a:extLst>
              <a:ext uri="{FF2B5EF4-FFF2-40B4-BE49-F238E27FC236}">
                <a16:creationId xmlns:a16="http://schemas.microsoft.com/office/drawing/2014/main" id="{CA9D6E08-A258-4F5D-B221-12F39E71C891}"/>
              </a:ext>
            </a:extLst>
          </p:cNvPr>
          <p:cNvPicPr>
            <a:picLocks noChangeAspect="1"/>
          </p:cNvPicPr>
          <p:nvPr/>
        </p:nvPicPr>
        <p:blipFill>
          <a:blip r:embed="rId5"/>
          <a:stretch>
            <a:fillRect/>
          </a:stretch>
        </p:blipFill>
        <p:spPr>
          <a:xfrm>
            <a:off x="8734425" y="0"/>
            <a:ext cx="409575" cy="390525"/>
          </a:xfrm>
          <a:prstGeom prst="rect">
            <a:avLst/>
          </a:prstGeom>
        </p:spPr>
      </p:pic>
    </p:spTree>
    <p:extLst>
      <p:ext uri="{BB962C8B-B14F-4D97-AF65-F5344CB8AC3E}">
        <p14:creationId xmlns:p14="http://schemas.microsoft.com/office/powerpoint/2010/main" val="2961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Elle est souvent utilisée pour réduire la syntaxe d'une fonction standardisé et n'a pas pour but d'être réutilisée. Elle ne possède par de scope </a:t>
            </a:r>
            <a:r>
              <a:rPr lang="fr-FR" dirty="0" err="1">
                <a:latin typeface="Roboto Condensed Light"/>
                <a:ea typeface="Roboto Condensed Light"/>
                <a:cs typeface="Roboto Condensed Light"/>
                <a:sym typeface="Roboto Condensed Light"/>
              </a:rPr>
              <a:t>this</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target</a:t>
            </a:r>
            <a:r>
              <a:rPr lang="fr-FR" dirty="0">
                <a:latin typeface="Roboto Condensed Light"/>
                <a:ea typeface="Roboto Condensed Light"/>
                <a:cs typeface="Roboto Condensed Light"/>
                <a:sym typeface="Roboto Condensed Light"/>
              </a:rPr>
              <a:t>, etc.</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Dans cet exemple, nous renvoyons le nombre de charactère des chaines présente dans le tableau « </a:t>
            </a:r>
            <a:r>
              <a:rPr lang="fr-FR" dirty="0" err="1">
                <a:latin typeface="Roboto Condensed Light"/>
                <a:ea typeface="Roboto Condensed Light"/>
                <a:cs typeface="Roboto Condensed Light"/>
                <a:sym typeface="Roboto Condensed Light"/>
              </a:rPr>
              <a:t>frameworks</a:t>
            </a:r>
            <a:r>
              <a:rPr lang="fr-FR" dirty="0">
                <a:latin typeface="Roboto Condensed Light"/>
                <a:ea typeface="Roboto Condensed Light"/>
                <a:cs typeface="Roboto Condensed Light"/>
                <a:sym typeface="Roboto Condensed Light"/>
              </a:rPr>
              <a:t> ».</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Décryptons ceci : </a:t>
            </a:r>
          </a:p>
          <a:p>
            <a:pPr lvl="0"/>
            <a:r>
              <a:rPr lang="fr-FR" dirty="0">
                <a:latin typeface="Roboto Condensed Light"/>
                <a:ea typeface="Roboto Condensed Light"/>
                <a:cs typeface="Roboto Condensed Light"/>
                <a:sym typeface="Roboto Condensed Light"/>
              </a:rPr>
              <a:t>Nous utilisons la fonction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qui aura </a:t>
            </a:r>
            <a:r>
              <a:rPr lang="fr-FR" dirty="0" err="1">
                <a:latin typeface="Roboto Condensed Light"/>
                <a:ea typeface="Roboto Condensed Light"/>
                <a:cs typeface="Roboto Condensed Light"/>
                <a:sym typeface="Roboto Condensed Light"/>
              </a:rPr>
              <a:t>framework</a:t>
            </a:r>
            <a:r>
              <a:rPr lang="fr-FR" dirty="0">
                <a:latin typeface="Roboto Condensed Light"/>
                <a:ea typeface="Roboto Condensed Light"/>
                <a:cs typeface="Roboto Condensed Light"/>
                <a:sym typeface="Roboto Condensed Light"/>
              </a:rPr>
              <a:t> en paramètre, celui-ci représente ces chaînes après chaque itération et nous renvois le </a:t>
            </a:r>
            <a:r>
              <a:rPr lang="fr-FR" dirty="0" err="1">
                <a:latin typeface="Roboto Condensed Light"/>
                <a:ea typeface="Roboto Condensed Light"/>
                <a:cs typeface="Roboto Condensed Light"/>
                <a:sym typeface="Roboto Condensed Light"/>
              </a:rPr>
              <a:t>length</a:t>
            </a:r>
            <a:r>
              <a:rPr lang="fr-FR" dirty="0">
                <a:latin typeface="Roboto Condensed Light"/>
                <a:ea typeface="Roboto Condensed Light"/>
                <a:cs typeface="Roboto Condensed Light"/>
                <a:sym typeface="Roboto Condensed Light"/>
              </a:rPr>
              <a:t> de chacune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flêché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1868785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3878877" y="1817355"/>
            <a:ext cx="4385819" cy="255920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 type de fonction permet de retourner plusieurs valeurs à l’inverse des fonction classique. Pour se faire, sa déclaration est suivit de « * » et de l’utilisation du mot clé </a:t>
            </a:r>
            <a:r>
              <a:rPr lang="fr-FR" dirty="0" err="1">
                <a:latin typeface="Roboto Condensed Light"/>
                <a:ea typeface="Roboto Condensed Light"/>
                <a:cs typeface="Roboto Condensed Light"/>
                <a:sym typeface="Roboto Condensed Light"/>
              </a:rPr>
              <a:t>yield</a:t>
            </a:r>
            <a:r>
              <a:rPr lang="fr-FR" dirty="0">
                <a:latin typeface="Roboto Condensed Light"/>
                <a:ea typeface="Roboto Condensed Light"/>
                <a:cs typeface="Roboto Condensed Light"/>
                <a:sym typeface="Roboto Condensed Light"/>
              </a:rPr>
              <a:t> qui retournera sa valeur associée. </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L’Object </a:t>
            </a:r>
            <a:r>
              <a:rPr lang="fr-FR" dirty="0" err="1">
                <a:latin typeface="Roboto Condensed Light"/>
                <a:ea typeface="Roboto Condensed Light"/>
                <a:cs typeface="Roboto Condensed Light"/>
                <a:sym typeface="Roboto Condensed Light"/>
              </a:rPr>
              <a:t>Generator</a:t>
            </a:r>
            <a:r>
              <a:rPr lang="fr-FR" dirty="0">
                <a:latin typeface="Roboto Condensed Light"/>
                <a:ea typeface="Roboto Condensed Light"/>
                <a:cs typeface="Roboto Condensed Light"/>
                <a:sym typeface="Roboto Condensed Light"/>
              </a:rPr>
              <a:t> nous permets d’utiliser trois méthodes :</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next</a:t>
            </a:r>
            <a:r>
              <a:rPr lang="fr-FR" dirty="0">
                <a:solidFill>
                  <a:srgbClr val="C00000"/>
                </a:solidFill>
                <a:latin typeface="Roboto Condensed Light"/>
                <a:ea typeface="Roboto Condensed Light"/>
                <a:cs typeface="Roboto Condensed Light"/>
                <a:sym typeface="Roboto Condensed Light"/>
              </a:rPr>
              <a:t>() </a:t>
            </a:r>
            <a:r>
              <a:rPr lang="fr-FR" dirty="0">
                <a:latin typeface="Roboto Condensed Light"/>
                <a:ea typeface="Roboto Condensed Light"/>
                <a:cs typeface="Roboto Condensed Light"/>
                <a:sym typeface="Roboto Condensed Light"/>
              </a:rPr>
              <a:t>renvoie la valeur générée via </a:t>
            </a:r>
            <a:r>
              <a:rPr lang="fr-FR" dirty="0" err="1">
                <a:latin typeface="Roboto Condensed Light"/>
                <a:ea typeface="Roboto Condensed Light"/>
                <a:cs typeface="Roboto Condensed Light"/>
                <a:sym typeface="Roboto Condensed Light"/>
              </a:rPr>
              <a:t>yield</a:t>
            </a: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Tx/>
              <a:buChar char="-"/>
            </a:pPr>
            <a:r>
              <a:rPr lang="fr-FR" dirty="0">
                <a:solidFill>
                  <a:srgbClr val="C00000"/>
                </a:solidFill>
                <a:latin typeface="Roboto Condensed Light"/>
                <a:ea typeface="Roboto Condensed Light"/>
                <a:cs typeface="Roboto Condensed Light"/>
                <a:sym typeface="Roboto Condensed Light"/>
              </a:rPr>
              <a:t>return() </a:t>
            </a:r>
            <a:r>
              <a:rPr lang="fr-FR" dirty="0">
                <a:latin typeface="Roboto Condensed Light"/>
                <a:ea typeface="Roboto Condensed Light"/>
                <a:cs typeface="Roboto Condensed Light"/>
                <a:sym typeface="Roboto Condensed Light"/>
              </a:rPr>
              <a:t>renvoie une valeur et clôture la génération du générateur</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throw</a:t>
            </a:r>
            <a:r>
              <a:rPr lang="fr-FR" dirty="0">
                <a:solidFill>
                  <a:srgbClr val="C00000"/>
                </a:solidFill>
                <a:latin typeface="Roboto Condensed Light"/>
                <a:ea typeface="Roboto Condensed Light"/>
                <a:cs typeface="Roboto Condensed Light"/>
                <a:sym typeface="Roboto Condensed Light"/>
              </a:rPr>
              <a:t>() </a:t>
            </a:r>
            <a:r>
              <a:rPr lang="fr-FR" dirty="0">
                <a:solidFill>
                  <a:schemeClr val="tx1">
                    <a:lumMod val="95000"/>
                    <a:lumOff val="5000"/>
                  </a:schemeClr>
                </a:solidFill>
                <a:latin typeface="Roboto Condensed Light"/>
                <a:ea typeface="Roboto Condensed Light"/>
                <a:cs typeface="Roboto Condensed Light"/>
                <a:sym typeface="Roboto Condensed Light"/>
              </a:rPr>
              <a:t>permet de lever une exception lors d’un renvoi d’erreur</a:t>
            </a:r>
            <a:endParaRPr lang="fr-FR" dirty="0">
              <a:solidFill>
                <a:srgbClr val="C00000"/>
              </a:solidFill>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23158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génératrice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197" y="1876284"/>
            <a:ext cx="2093100" cy="0"/>
          </a:xfrm>
          <a:prstGeom prst="straightConnector1">
            <a:avLst/>
          </a:prstGeom>
          <a:noFill/>
          <a:ln w="9525" cap="flat" cmpd="sng">
            <a:solidFill>
              <a:srgbClr val="434343"/>
            </a:solidFill>
            <a:prstDash val="solid"/>
            <a:round/>
            <a:headEnd type="none" w="med" len="med"/>
            <a:tailEnd type="none" w="med" len="med"/>
          </a:ln>
        </p:spPr>
      </p:cxnSp>
      <p:pic>
        <p:nvPicPr>
          <p:cNvPr id="4" name="Image 3">
            <a:extLst>
              <a:ext uri="{FF2B5EF4-FFF2-40B4-BE49-F238E27FC236}">
                <a16:creationId xmlns:a16="http://schemas.microsoft.com/office/drawing/2014/main" id="{C59CDE66-F7B4-492D-A9C9-7A934CA22572}"/>
              </a:ext>
            </a:extLst>
          </p:cNvPr>
          <p:cNvPicPr>
            <a:picLocks noChangeAspect="1"/>
          </p:cNvPicPr>
          <p:nvPr/>
        </p:nvPicPr>
        <p:blipFill>
          <a:blip r:embed="rId3"/>
          <a:stretch>
            <a:fillRect/>
          </a:stretch>
        </p:blipFill>
        <p:spPr>
          <a:xfrm>
            <a:off x="39100" y="1515183"/>
            <a:ext cx="3573287" cy="2692497"/>
          </a:xfrm>
          <a:prstGeom prst="rect">
            <a:avLst/>
          </a:prstGeom>
        </p:spPr>
      </p:pic>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738664"/>
          </a:xfrm>
          <a:prstGeom prst="rect">
            <a:avLst/>
          </a:prstGeom>
        </p:spPr>
        <p:txBody>
          <a:bodyPr wrap="square">
            <a:spAutoFit/>
          </a:bodyPr>
          <a:lstStyle/>
          <a:p>
            <a:r>
              <a:rPr lang="fr-FR" sz="1050" dirty="0">
                <a:latin typeface="Roboto Condensed Light"/>
                <a:ea typeface="Roboto Condensed Light"/>
                <a:cs typeface="Roboto Condensed Light"/>
                <a:sym typeface="Roboto Condensed Light"/>
              </a:rPr>
              <a:t>Dans notre exemple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possède trois valeur de renvoie : 1, 2 et 3. Lorsque nous associons la constante « val » à la fonction «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 depuis la boucle for, nous déclenchons ces actions :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=0 + 1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1+2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 3 + 3, la valeur de droite représente les </a:t>
            </a:r>
            <a:r>
              <a:rPr lang="fr-FR" sz="1050" dirty="0" err="1">
                <a:latin typeface="Roboto Condensed Light"/>
                <a:ea typeface="Roboto Condensed Light"/>
                <a:cs typeface="Roboto Condensed Light"/>
                <a:sym typeface="Roboto Condensed Light"/>
              </a:rPr>
              <a:t>yield</a:t>
            </a:r>
            <a:r>
              <a:rPr lang="fr-FR" sz="1050" dirty="0">
                <a:latin typeface="Roboto Condensed Light"/>
                <a:ea typeface="Roboto Condensed Light"/>
                <a:cs typeface="Roboto Condensed Light"/>
                <a:sym typeface="Roboto Condensed Light"/>
              </a:rPr>
              <a:t> définit dans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a:t>
            </a:r>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771767" y="4360055"/>
            <a:ext cx="20931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05293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760837" y="2299513"/>
            <a:ext cx="7796830"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boucle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boucles offres la possibilité de réitérer des actions simplement et éfficacement.</a:t>
            </a:r>
          </a:p>
          <a:p>
            <a:pPr marL="285750" lvl="0" indent="-285750" algn="l" rtl="0">
              <a:spcBef>
                <a:spcPts val="0"/>
              </a:spcBef>
              <a:spcAft>
                <a:spcPts val="0"/>
              </a:spcAft>
              <a:buFont typeface="Wingdings" panose="05000000000000000000" pitchFamily="2" charset="2"/>
              <a:buChar char="v"/>
            </a:pPr>
            <a:r>
              <a:rPr lang="en" dirty="0"/>
              <a:t>En fonction de vos besoins, il est possible de choisir le type de boucle qui sera pour vous le plus adapté, sachez qu’il en existe 9 en JavaScript (Vanilla), nous allons y ajouter la boucle $.each liée à jQuery.</a:t>
            </a:r>
          </a:p>
          <a:p>
            <a:pPr marL="285750" lvl="0" indent="-285750" algn="l" rtl="0">
              <a:spcBef>
                <a:spcPts val="0"/>
              </a:spcBef>
              <a:spcAft>
                <a:spcPts val="0"/>
              </a:spcAft>
              <a:buFont typeface="Wingdings" panose="05000000000000000000" pitchFamily="2" charset="2"/>
              <a:buChar char="v"/>
            </a:pPr>
            <a:r>
              <a:rPr lang="en" dirty="0"/>
              <a:t>Pour des raisons évidente de temps, nous verrons celles qui sont les plus utilisées et qui ne poseront pas de problème de boucle infinie. Voici tout de même la liste de ces neuf boucles : </a:t>
            </a:r>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boucles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927864"/>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Rectangle 1">
            <a:extLst>
              <a:ext uri="{FF2B5EF4-FFF2-40B4-BE49-F238E27FC236}">
                <a16:creationId xmlns:a16="http://schemas.microsoft.com/office/drawing/2014/main" id="{322C1F79-2F8D-4A3A-84F3-46BA38526F5B}"/>
              </a:ext>
            </a:extLst>
          </p:cNvPr>
          <p:cNvSpPr/>
          <p:nvPr/>
        </p:nvSpPr>
        <p:spPr>
          <a:xfrm>
            <a:off x="1490263" y="4036915"/>
            <a:ext cx="4572000" cy="954107"/>
          </a:xfrm>
          <a:prstGeom prst="rect">
            <a:avLst/>
          </a:prstGeom>
        </p:spPr>
        <p:txBody>
          <a:bodyPr>
            <a:spAutoFit/>
          </a:bodyPr>
          <a:lstStyle/>
          <a:p>
            <a:r>
              <a:rPr lang="fr-FR" u="sng" dirty="0">
                <a:solidFill>
                  <a:srgbClr val="005282"/>
                </a:solidFill>
                <a:latin typeface="arial" panose="020B0604020202020204" pitchFamily="34" charset="0"/>
                <a:hlinkClick r:id="rId3"/>
              </a:rPr>
              <a:t>Instruction for</a:t>
            </a:r>
            <a:r>
              <a:rPr lang="fr-FR" dirty="0">
                <a:solidFill>
                  <a:srgbClr val="1B1B1B"/>
                </a:solidFill>
                <a:latin typeface="arial" panose="020B0604020202020204" pitchFamily="34" charset="0"/>
              </a:rPr>
              <a:t> , </a:t>
            </a:r>
            <a:r>
              <a:rPr lang="fr-FR" dirty="0">
                <a:solidFill>
                  <a:srgbClr val="1B1B1B"/>
                </a:solidFill>
                <a:latin typeface="arial" panose="020B0604020202020204" pitchFamily="34" charset="0"/>
                <a:hlinkClick r:id="rId4"/>
              </a:rPr>
              <a:t>instruction </a:t>
            </a:r>
            <a:r>
              <a:rPr lang="fr-FR" dirty="0" err="1">
                <a:solidFill>
                  <a:srgbClr val="1B1B1B"/>
                </a:solidFill>
                <a:latin typeface="arial" panose="020B0604020202020204" pitchFamily="34" charset="0"/>
                <a:hlinkClick r:id="rId4"/>
              </a:rPr>
              <a:t>forEach</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5"/>
              </a:rPr>
              <a:t>instruction do...</a:t>
            </a:r>
            <a:r>
              <a:rPr lang="fr-FR" u="sng" dirty="0" err="1">
                <a:solidFill>
                  <a:srgbClr val="005282"/>
                </a:solidFill>
                <a:latin typeface="arial" panose="020B0604020202020204" pitchFamily="34" charset="0"/>
                <a:hlinkClick r:id="rId5"/>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6"/>
              </a:rPr>
              <a:t>instruction </a:t>
            </a:r>
            <a:r>
              <a:rPr lang="fr-FR" u="sng" dirty="0" err="1">
                <a:solidFill>
                  <a:srgbClr val="005282"/>
                </a:solidFill>
                <a:latin typeface="arial" panose="020B0604020202020204" pitchFamily="34" charset="0"/>
                <a:hlinkClick r:id="rId6"/>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7"/>
              </a:rPr>
              <a:t>instruction label</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8"/>
              </a:rPr>
              <a:t>instruction break</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9"/>
              </a:rPr>
              <a:t>instruction continue</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0"/>
              </a:rPr>
              <a:t>instruction for...in</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1"/>
              </a:rPr>
              <a:t>instruction for...of</a:t>
            </a:r>
            <a:endParaRPr lang="fr-FR" dirty="0">
              <a:solidFill>
                <a:srgbClr val="1B1B1B"/>
              </a:solidFill>
              <a:latin typeface="arial" panose="020B0604020202020204" pitchFamily="34" charset="0"/>
            </a:endParaRPr>
          </a:p>
        </p:txBody>
      </p:sp>
      <p:pic>
        <p:nvPicPr>
          <p:cNvPr id="4" name="Image 3">
            <a:hlinkClick r:id="rId12"/>
            <a:extLst>
              <a:ext uri="{FF2B5EF4-FFF2-40B4-BE49-F238E27FC236}">
                <a16:creationId xmlns:a16="http://schemas.microsoft.com/office/drawing/2014/main" id="{D2B22D06-2719-4891-983E-9F19118CD354}"/>
              </a:ext>
            </a:extLst>
          </p:cNvPr>
          <p:cNvPicPr>
            <a:picLocks noChangeAspect="1"/>
          </p:cNvPicPr>
          <p:nvPr/>
        </p:nvPicPr>
        <p:blipFill>
          <a:blip r:embed="rId13"/>
          <a:stretch>
            <a:fillRect/>
          </a:stretch>
        </p:blipFill>
        <p:spPr>
          <a:xfrm>
            <a:off x="8734425" y="0"/>
            <a:ext cx="409575" cy="390525"/>
          </a:xfrm>
          <a:prstGeom prst="rect">
            <a:avLst/>
          </a:prstGeom>
        </p:spPr>
      </p:pic>
    </p:spTree>
    <p:extLst>
      <p:ext uri="{BB962C8B-B14F-4D97-AF65-F5344CB8AC3E}">
        <p14:creationId xmlns:p14="http://schemas.microsoft.com/office/powerpoint/2010/main" val="315540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7"/>
            <a:ext cx="4657850" cy="281945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Cette boucle va répéter des instructions tant que la condition liée n’est pas remplis. Dans cet exemple nous récupérons l’ensemble des div ayant la classe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notre boucle génère une variable i qui vaudra de 0 à </a:t>
            </a:r>
            <a:r>
              <a:rPr lang="fr-FR" dirty="0" err="1">
                <a:latin typeface="Roboto Condensed Light"/>
                <a:ea typeface="Roboto Condensed Light"/>
                <a:cs typeface="Roboto Condensed Light"/>
                <a:sym typeface="Roboto Condensed Light"/>
              </a:rPr>
              <a:t>elem.length</a:t>
            </a:r>
            <a:r>
              <a:rPr lang="fr-FR" dirty="0">
                <a:latin typeface="Roboto Condensed Light"/>
                <a:ea typeface="Roboto Condensed Light"/>
                <a:cs typeface="Roboto Condensed Light"/>
                <a:sym typeface="Roboto Condensed Light"/>
              </a:rPr>
              <a:t> soit le nombre de div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-1 (puisque la première itération débute à 0), d’où la création de la let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qui possède un i+1 et nous permettra ensuite de cibler les id elem-1, … elem-5.</a:t>
            </a: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Notre boucle va donc comporter 5 itération, la première va cibler #elem-1 et ajouter lui ajouter le texte ‘Cible N° 1’, lors des autres itérations, la variable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sera implémenté a	fin de cibler l’ensemble de nos éléments</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2E3DB386-1B44-4EF4-A991-5DC6D179E7C9}"/>
              </a:ext>
            </a:extLst>
          </p:cNvPr>
          <p:cNvPicPr>
            <a:picLocks noChangeAspect="1"/>
          </p:cNvPicPr>
          <p:nvPr/>
        </p:nvPicPr>
        <p:blipFill>
          <a:blip r:embed="rId3"/>
          <a:stretch>
            <a:fillRect/>
          </a:stretch>
        </p:blipFill>
        <p:spPr>
          <a:xfrm>
            <a:off x="68680" y="1379949"/>
            <a:ext cx="2330303" cy="1243633"/>
          </a:xfrm>
          <a:prstGeom prst="rect">
            <a:avLst/>
          </a:prstGeom>
        </p:spPr>
      </p:pic>
      <p:pic>
        <p:nvPicPr>
          <p:cNvPr id="3" name="Image 2">
            <a:extLst>
              <a:ext uri="{FF2B5EF4-FFF2-40B4-BE49-F238E27FC236}">
                <a16:creationId xmlns:a16="http://schemas.microsoft.com/office/drawing/2014/main" id="{6C2E33D5-1A54-4113-BFA1-B9CC8E1E2F47}"/>
              </a:ext>
            </a:extLst>
          </p:cNvPr>
          <p:cNvPicPr>
            <a:picLocks noChangeAspect="1"/>
          </p:cNvPicPr>
          <p:nvPr/>
        </p:nvPicPr>
        <p:blipFill>
          <a:blip r:embed="rId4"/>
          <a:stretch>
            <a:fillRect/>
          </a:stretch>
        </p:blipFill>
        <p:spPr>
          <a:xfrm>
            <a:off x="68680" y="2704482"/>
            <a:ext cx="3792342" cy="1543549"/>
          </a:xfrm>
          <a:prstGeom prst="rect">
            <a:avLst/>
          </a:prstGeom>
        </p:spPr>
      </p:pic>
    </p:spTree>
    <p:extLst>
      <p:ext uri="{BB962C8B-B14F-4D97-AF65-F5344CB8AC3E}">
        <p14:creationId xmlns:p14="http://schemas.microsoft.com/office/powerpoint/2010/main" val="874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61022" y="1820971"/>
            <a:ext cx="4657850" cy="1116246"/>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L'instruction for...in permet de générer des itérations sur les propriétés énumérables d'un objet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String, args, …). Pour chaque propriété obtenue, on exécute une instruction (ou plusieurs grâce à un bloc d'instructions).</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in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9" name="Image 8">
            <a:extLst>
              <a:ext uri="{FF2B5EF4-FFF2-40B4-BE49-F238E27FC236}">
                <a16:creationId xmlns:a16="http://schemas.microsoft.com/office/drawing/2014/main" id="{F82C1239-DB9A-4EC2-87B5-DDE2FB1D4FC3}"/>
              </a:ext>
            </a:extLst>
          </p:cNvPr>
          <p:cNvPicPr>
            <a:picLocks noChangeAspect="1"/>
          </p:cNvPicPr>
          <p:nvPr/>
        </p:nvPicPr>
        <p:blipFill>
          <a:blip r:embed="rId3"/>
          <a:stretch>
            <a:fillRect/>
          </a:stretch>
        </p:blipFill>
        <p:spPr>
          <a:xfrm>
            <a:off x="113354" y="2937217"/>
            <a:ext cx="6186687" cy="1808757"/>
          </a:xfrm>
          <a:prstGeom prst="rect">
            <a:avLst/>
          </a:prstGeom>
        </p:spPr>
      </p:pic>
      <p:pic>
        <p:nvPicPr>
          <p:cNvPr id="11" name="Image 10">
            <a:extLst>
              <a:ext uri="{FF2B5EF4-FFF2-40B4-BE49-F238E27FC236}">
                <a16:creationId xmlns:a16="http://schemas.microsoft.com/office/drawing/2014/main" id="{8162A5E5-AA6A-4944-9D9B-7DEAEE4E4AF2}"/>
              </a:ext>
            </a:extLst>
          </p:cNvPr>
          <p:cNvPicPr>
            <a:picLocks noChangeAspect="1"/>
          </p:cNvPicPr>
          <p:nvPr/>
        </p:nvPicPr>
        <p:blipFill>
          <a:blip r:embed="rId4"/>
          <a:stretch>
            <a:fillRect/>
          </a:stretch>
        </p:blipFill>
        <p:spPr>
          <a:xfrm>
            <a:off x="6300041" y="3141494"/>
            <a:ext cx="1988647" cy="787711"/>
          </a:xfrm>
          <a:prstGeom prst="rect">
            <a:avLst/>
          </a:prstGeom>
        </p:spPr>
      </p:pic>
      <p:sp>
        <p:nvSpPr>
          <p:cNvPr id="13" name="ZoneTexte 12">
            <a:extLst>
              <a:ext uri="{FF2B5EF4-FFF2-40B4-BE49-F238E27FC236}">
                <a16:creationId xmlns:a16="http://schemas.microsoft.com/office/drawing/2014/main" id="{7A8D8F95-D6F4-4DA2-A961-1FA42FBE17C7}"/>
              </a:ext>
            </a:extLst>
          </p:cNvPr>
          <p:cNvSpPr txBox="1"/>
          <p:nvPr/>
        </p:nvSpPr>
        <p:spPr>
          <a:xfrm>
            <a:off x="6300041" y="2886342"/>
            <a:ext cx="1988647" cy="276999"/>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rPr>
              <a:t>Logs en console associés :</a:t>
            </a:r>
          </a:p>
        </p:txBody>
      </p:sp>
    </p:spTree>
    <p:extLst>
      <p:ext uri="{BB962C8B-B14F-4D97-AF65-F5344CB8AC3E}">
        <p14:creationId xmlns:p14="http://schemas.microsoft.com/office/powerpoint/2010/main" val="42767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1000"/>
                                        <p:tgtEl>
                                          <p:spTgt spid="259"/>
                                        </p:tgtEl>
                                      </p:cBhvr>
                                    </p:animEffect>
                                    <p:anim calcmode="lin" valueType="num">
                                      <p:cBhvr>
                                        <p:cTn id="12" dur="1000" fill="hold"/>
                                        <p:tgtEl>
                                          <p:spTgt spid="259"/>
                                        </p:tgtEl>
                                        <p:attrNameLst>
                                          <p:attrName>ppt_x</p:attrName>
                                        </p:attrNameLst>
                                      </p:cBhvr>
                                      <p:tavLst>
                                        <p:tav tm="0">
                                          <p:val>
                                            <p:strVal val="#ppt_x"/>
                                          </p:val>
                                        </p:tav>
                                        <p:tav tm="100000">
                                          <p:val>
                                            <p:strVal val="#ppt_x"/>
                                          </p:val>
                                        </p:tav>
                                      </p:tavLst>
                                    </p:anim>
                                    <p:anim calcmode="lin" valueType="num">
                                      <p:cBhvr>
                                        <p:cTn id="13" dur="1000" fill="hold"/>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500"/>
                                        <p:tgtEl>
                                          <p:spTgt spid="258"/>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P spid="259"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61021" y="1820971"/>
            <a:ext cx="5059613" cy="1719760"/>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L'instruction for...of permet de générer des itérations sur les propriétés énumérables d'un objet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String, args, …). Pour chaque propriété obtenue, on exécute une instruction (ou plusieurs grâce à un bloc d'instructions).</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Cette instruction est utile lorsque que vous souhaitez parcourir des tableaux dans un ordre bien défini.</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of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pic>
        <p:nvPicPr>
          <p:cNvPr id="3" name="Image 2">
            <a:extLst>
              <a:ext uri="{FF2B5EF4-FFF2-40B4-BE49-F238E27FC236}">
                <a16:creationId xmlns:a16="http://schemas.microsoft.com/office/drawing/2014/main" id="{B64473E7-E4BD-45A6-84F1-C6151B811CF8}"/>
              </a:ext>
            </a:extLst>
          </p:cNvPr>
          <p:cNvPicPr>
            <a:picLocks noChangeAspect="1"/>
          </p:cNvPicPr>
          <p:nvPr/>
        </p:nvPicPr>
        <p:blipFill>
          <a:blip r:embed="rId3"/>
          <a:stretch>
            <a:fillRect/>
          </a:stretch>
        </p:blipFill>
        <p:spPr>
          <a:xfrm>
            <a:off x="56124" y="4011777"/>
            <a:ext cx="5749569" cy="724946"/>
          </a:xfrm>
          <a:prstGeom prst="rect">
            <a:avLst/>
          </a:prstGeom>
        </p:spPr>
      </p:pic>
      <p:pic>
        <p:nvPicPr>
          <p:cNvPr id="5" name="Image 4">
            <a:extLst>
              <a:ext uri="{FF2B5EF4-FFF2-40B4-BE49-F238E27FC236}">
                <a16:creationId xmlns:a16="http://schemas.microsoft.com/office/drawing/2014/main" id="{21112AF4-9EAE-4874-B9E8-AF2FF8DEBCEA}"/>
              </a:ext>
            </a:extLst>
          </p:cNvPr>
          <p:cNvPicPr>
            <a:picLocks noChangeAspect="1"/>
          </p:cNvPicPr>
          <p:nvPr/>
        </p:nvPicPr>
        <p:blipFill>
          <a:blip r:embed="rId4"/>
          <a:stretch>
            <a:fillRect/>
          </a:stretch>
        </p:blipFill>
        <p:spPr>
          <a:xfrm>
            <a:off x="5805693" y="4164778"/>
            <a:ext cx="2432984" cy="971639"/>
          </a:xfrm>
          <a:prstGeom prst="rect">
            <a:avLst/>
          </a:prstGeom>
        </p:spPr>
      </p:pic>
      <p:sp>
        <p:nvSpPr>
          <p:cNvPr id="13" name="ZoneTexte 12">
            <a:extLst>
              <a:ext uri="{FF2B5EF4-FFF2-40B4-BE49-F238E27FC236}">
                <a16:creationId xmlns:a16="http://schemas.microsoft.com/office/drawing/2014/main" id="{02655D56-2332-4832-A4E0-8FC034DD501A}"/>
              </a:ext>
            </a:extLst>
          </p:cNvPr>
          <p:cNvSpPr txBox="1"/>
          <p:nvPr/>
        </p:nvSpPr>
        <p:spPr>
          <a:xfrm>
            <a:off x="5761718" y="3940424"/>
            <a:ext cx="1988647" cy="276999"/>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rPr>
              <a:t>Logs en console associés :</a:t>
            </a:r>
          </a:p>
        </p:txBody>
      </p:sp>
    </p:spTree>
    <p:extLst>
      <p:ext uri="{BB962C8B-B14F-4D97-AF65-F5344CB8AC3E}">
        <p14:creationId xmlns:p14="http://schemas.microsoft.com/office/powerpoint/2010/main" val="40666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1000"/>
                                        <p:tgtEl>
                                          <p:spTgt spid="259"/>
                                        </p:tgtEl>
                                      </p:cBhvr>
                                    </p:animEffect>
                                    <p:anim calcmode="lin" valueType="num">
                                      <p:cBhvr>
                                        <p:cTn id="12" dur="1000" fill="hold"/>
                                        <p:tgtEl>
                                          <p:spTgt spid="259"/>
                                        </p:tgtEl>
                                        <p:attrNameLst>
                                          <p:attrName>ppt_x</p:attrName>
                                        </p:attrNameLst>
                                      </p:cBhvr>
                                      <p:tavLst>
                                        <p:tav tm="0">
                                          <p:val>
                                            <p:strVal val="#ppt_x"/>
                                          </p:val>
                                        </p:tav>
                                        <p:tav tm="100000">
                                          <p:val>
                                            <p:strVal val="#ppt_x"/>
                                          </p:val>
                                        </p:tav>
                                      </p:tavLst>
                                    </p:anim>
                                    <p:anim calcmode="lin" valueType="num">
                                      <p:cBhvr>
                                        <p:cTn id="13" dur="1000" fill="hold"/>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P spid="2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1"/>
          <p:cNvSpPr txBox="1"/>
          <p:nvPr/>
        </p:nvSpPr>
        <p:spPr>
          <a:xfrm>
            <a:off x="2243075" y="2247731"/>
            <a:ext cx="4667276" cy="746754"/>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Même si ces deux instructions sembles similaires, elle possède des différences bien marquées, regardons ceci de plus prêt : </a:t>
            </a:r>
            <a:br>
              <a:rPr lang="fr-FR" dirty="0">
                <a:latin typeface="Roboto Condensed Light"/>
                <a:ea typeface="Roboto Condensed Light"/>
                <a:cs typeface="Roboto Condensed Light"/>
                <a:sym typeface="Roboto Condensed Light"/>
              </a:rPr>
            </a:br>
            <a:br>
              <a:rPr lang="fr-FR"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cxnSp>
        <p:nvCxnSpPr>
          <p:cNvPr id="261" name="Google Shape;261;p41"/>
          <p:cNvCxnSpPr>
            <a:cxnSpLocks/>
          </p:cNvCxnSpPr>
          <p:nvPr/>
        </p:nvCxnSpPr>
        <p:spPr>
          <a:xfrm>
            <a:off x="3581291" y="1576665"/>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sp>
        <p:nvSpPr>
          <p:cNvPr id="2" name="Titre 1">
            <a:extLst>
              <a:ext uri="{FF2B5EF4-FFF2-40B4-BE49-F238E27FC236}">
                <a16:creationId xmlns:a16="http://schemas.microsoft.com/office/drawing/2014/main" id="{C0C33DB8-8F71-45F7-9E5B-A811D3AD27FD}"/>
              </a:ext>
            </a:extLst>
          </p:cNvPr>
          <p:cNvSpPr>
            <a:spLocks noGrp="1"/>
          </p:cNvSpPr>
          <p:nvPr>
            <p:ph type="ctrTitle"/>
          </p:nvPr>
        </p:nvSpPr>
        <p:spPr>
          <a:xfrm>
            <a:off x="1964850" y="771111"/>
            <a:ext cx="5214300" cy="652292"/>
          </a:xfrm>
        </p:spPr>
        <p:txBody>
          <a:bodyPr/>
          <a:lstStyle/>
          <a:p>
            <a:r>
              <a:rPr lang="fr-FR" dirty="0"/>
              <a:t>Faisons un petit point</a:t>
            </a:r>
          </a:p>
        </p:txBody>
      </p:sp>
      <p:pic>
        <p:nvPicPr>
          <p:cNvPr id="7" name="Image 6">
            <a:extLst>
              <a:ext uri="{FF2B5EF4-FFF2-40B4-BE49-F238E27FC236}">
                <a16:creationId xmlns:a16="http://schemas.microsoft.com/office/drawing/2014/main" id="{128859F4-001A-402A-8C21-CE1580C7992D}"/>
              </a:ext>
            </a:extLst>
          </p:cNvPr>
          <p:cNvPicPr>
            <a:picLocks noChangeAspect="1"/>
          </p:cNvPicPr>
          <p:nvPr/>
        </p:nvPicPr>
        <p:blipFill>
          <a:blip r:embed="rId3"/>
          <a:stretch>
            <a:fillRect/>
          </a:stretch>
        </p:blipFill>
        <p:spPr>
          <a:xfrm>
            <a:off x="-425913" y="-415515"/>
            <a:ext cx="2373252" cy="2373252"/>
          </a:xfrm>
          <a:prstGeom prst="rect">
            <a:avLst/>
          </a:prstGeom>
        </p:spPr>
      </p:pic>
      <p:sp>
        <p:nvSpPr>
          <p:cNvPr id="4" name="ZoneTexte 3">
            <a:extLst>
              <a:ext uri="{FF2B5EF4-FFF2-40B4-BE49-F238E27FC236}">
                <a16:creationId xmlns:a16="http://schemas.microsoft.com/office/drawing/2014/main" id="{CD5D312D-EB30-4AB7-9C5C-A46DB1449F0E}"/>
              </a:ext>
            </a:extLst>
          </p:cNvPr>
          <p:cNvSpPr txBox="1"/>
          <p:nvPr/>
        </p:nvSpPr>
        <p:spPr>
          <a:xfrm>
            <a:off x="2352311" y="3071267"/>
            <a:ext cx="4243933" cy="1384995"/>
          </a:xfrm>
          <a:prstGeom prst="rect">
            <a:avLst/>
          </a:prstGeom>
          <a:noFill/>
        </p:spPr>
        <p:txBody>
          <a:bodyPr wrap="square" rtlCol="0">
            <a:spAutoFit/>
          </a:bodyPr>
          <a:lstStyle/>
          <a:p>
            <a:pPr marL="285750" lvl="0" indent="-285750">
              <a:buFont typeface="Wingdings" panose="05000000000000000000" pitchFamily="2" charset="2"/>
              <a:buChar char="v"/>
            </a:pPr>
            <a:r>
              <a:rPr lang="fr-FR" dirty="0" err="1">
                <a:latin typeface="Roboto Condensed Light"/>
                <a:ea typeface="Roboto Condensed Light"/>
                <a:cs typeface="Roboto Condensed Light"/>
                <a:sym typeface="Roboto Condensed Light"/>
              </a:rPr>
              <a:t>for..in</a:t>
            </a:r>
            <a:r>
              <a:rPr lang="fr-FR" dirty="0">
                <a:latin typeface="Roboto Condensed Light"/>
                <a:ea typeface="Roboto Condensed Light"/>
                <a:cs typeface="Roboto Condensed Light"/>
                <a:sym typeface="Roboto Condensed Light"/>
              </a:rPr>
              <a:t> liste les keys alors que que </a:t>
            </a:r>
            <a:r>
              <a:rPr lang="fr-FR" dirty="0" err="1">
                <a:latin typeface="Roboto Condensed Light"/>
                <a:ea typeface="Roboto Condensed Light"/>
                <a:cs typeface="Roboto Condensed Light"/>
                <a:sym typeface="Roboto Condensed Light"/>
              </a:rPr>
              <a:t>for..of</a:t>
            </a:r>
            <a:r>
              <a:rPr lang="fr-FR" dirty="0">
                <a:latin typeface="Roboto Condensed Light"/>
                <a:ea typeface="Roboto Condensed Light"/>
                <a:cs typeface="Roboto Condensed Light"/>
                <a:sym typeface="Roboto Condensed Light"/>
              </a:rPr>
              <a:t> liste les valeurs.</a:t>
            </a:r>
          </a:p>
          <a:p>
            <a:pPr marL="285750" lvl="0" indent="-285750">
              <a:buFont typeface="Wingdings" panose="05000000000000000000" pitchFamily="2" charset="2"/>
              <a:buChar char="v"/>
            </a:pPr>
            <a:r>
              <a:rPr lang="fr-FR" dirty="0" err="1">
                <a:latin typeface="Roboto Condensed Light"/>
                <a:ea typeface="Roboto Condensed Light"/>
                <a:cs typeface="Roboto Condensed Light"/>
                <a:sym typeface="Roboto Condensed Light"/>
              </a:rPr>
              <a:t>for..in</a:t>
            </a:r>
            <a:r>
              <a:rPr lang="fr-FR" dirty="0">
                <a:latin typeface="Roboto Condensed Light"/>
                <a:ea typeface="Roboto Condensed Light"/>
                <a:cs typeface="Roboto Condensed Light"/>
                <a:sym typeface="Roboto Condensed Light"/>
              </a:rPr>
              <a:t> et </a:t>
            </a:r>
            <a:r>
              <a:rPr lang="fr-FR" dirty="0" err="1">
                <a:latin typeface="Roboto Condensed Light"/>
                <a:ea typeface="Roboto Condensed Light"/>
                <a:cs typeface="Roboto Condensed Light"/>
                <a:sym typeface="Roboto Condensed Light"/>
              </a:rPr>
              <a:t>for..of</a:t>
            </a:r>
            <a:r>
              <a:rPr lang="fr-FR" dirty="0">
                <a:latin typeface="Roboto Condensed Light"/>
                <a:ea typeface="Roboto Condensed Light"/>
                <a:cs typeface="Roboto Condensed Light"/>
                <a:sym typeface="Roboto Condensed Light"/>
              </a:rPr>
              <a:t> n’itèrent pas sur les mêmes éléments. En effet, </a:t>
            </a:r>
            <a:r>
              <a:rPr lang="fr-FR" dirty="0" err="1">
                <a:latin typeface="Roboto Condensed Light"/>
                <a:ea typeface="Roboto Condensed Light"/>
                <a:cs typeface="Roboto Condensed Light"/>
                <a:sym typeface="Roboto Condensed Light"/>
              </a:rPr>
              <a:t>for..in</a:t>
            </a:r>
            <a:r>
              <a:rPr lang="fr-FR" dirty="0">
                <a:latin typeface="Roboto Condensed Light"/>
                <a:ea typeface="Roboto Condensed Light"/>
                <a:cs typeface="Roboto Condensed Light"/>
                <a:sym typeface="Roboto Condensed Light"/>
              </a:rPr>
              <a:t> boucle sur l’ensemble des propriétés énumérables alors que </a:t>
            </a:r>
            <a:r>
              <a:rPr lang="fr-FR" dirty="0" err="1">
                <a:latin typeface="Roboto Condensed Light"/>
                <a:ea typeface="Roboto Condensed Light"/>
                <a:cs typeface="Roboto Condensed Light"/>
                <a:sym typeface="Roboto Condensed Light"/>
              </a:rPr>
              <a:t>for..of</a:t>
            </a:r>
            <a:r>
              <a:rPr lang="fr-FR" dirty="0">
                <a:latin typeface="Roboto Condensed Light"/>
                <a:ea typeface="Roboto Condensed Light"/>
                <a:cs typeface="Roboto Condensed Light"/>
                <a:sym typeface="Roboto Condensed Light"/>
              </a:rPr>
              <a:t> parcourt l’ensemble des données contenues dans l’objet itérable.</a:t>
            </a:r>
          </a:p>
        </p:txBody>
      </p:sp>
    </p:spTree>
    <p:extLst>
      <p:ext uri="{BB962C8B-B14F-4D97-AF65-F5344CB8AC3E}">
        <p14:creationId xmlns:p14="http://schemas.microsoft.com/office/powerpoint/2010/main" val="21611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61022" y="1820971"/>
            <a:ext cx="4657850" cy="1116246"/>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L'instruction for...in permet de générer des itérations sur les propriétés énumérables d'un objet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String, args, …). Pour chaque propriété obtenue, on exécute une instruction (ou plusieurs grâce à un bloc d'instructions).</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La méthode forEach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sp>
        <p:nvSpPr>
          <p:cNvPr id="13" name="ZoneTexte 12">
            <a:extLst>
              <a:ext uri="{FF2B5EF4-FFF2-40B4-BE49-F238E27FC236}">
                <a16:creationId xmlns:a16="http://schemas.microsoft.com/office/drawing/2014/main" id="{7A8D8F95-D6F4-4DA2-A961-1FA42FBE17C7}"/>
              </a:ext>
            </a:extLst>
          </p:cNvPr>
          <p:cNvSpPr txBox="1"/>
          <p:nvPr/>
        </p:nvSpPr>
        <p:spPr>
          <a:xfrm>
            <a:off x="6300041" y="2886342"/>
            <a:ext cx="1988647" cy="276999"/>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rPr>
              <a:t>Logs en console associés :</a:t>
            </a:r>
          </a:p>
        </p:txBody>
      </p:sp>
      <p:pic>
        <p:nvPicPr>
          <p:cNvPr id="3" name="Image 2">
            <a:extLst>
              <a:ext uri="{FF2B5EF4-FFF2-40B4-BE49-F238E27FC236}">
                <a16:creationId xmlns:a16="http://schemas.microsoft.com/office/drawing/2014/main" id="{15ABCFB1-3081-4954-A6F4-2D9F2C1E7A64}"/>
              </a:ext>
            </a:extLst>
          </p:cNvPr>
          <p:cNvPicPr>
            <a:picLocks noChangeAspect="1"/>
          </p:cNvPicPr>
          <p:nvPr/>
        </p:nvPicPr>
        <p:blipFill>
          <a:blip r:embed="rId3"/>
          <a:stretch>
            <a:fillRect/>
          </a:stretch>
        </p:blipFill>
        <p:spPr>
          <a:xfrm>
            <a:off x="70856" y="3929205"/>
            <a:ext cx="5149870" cy="559009"/>
          </a:xfrm>
          <a:prstGeom prst="rect">
            <a:avLst/>
          </a:prstGeom>
        </p:spPr>
      </p:pic>
      <p:pic>
        <p:nvPicPr>
          <p:cNvPr id="5" name="Image 4">
            <a:extLst>
              <a:ext uri="{FF2B5EF4-FFF2-40B4-BE49-F238E27FC236}">
                <a16:creationId xmlns:a16="http://schemas.microsoft.com/office/drawing/2014/main" id="{BBCA94DA-07AA-46E0-A501-D375C8AD079D}"/>
              </a:ext>
            </a:extLst>
          </p:cNvPr>
          <p:cNvPicPr>
            <a:picLocks noChangeAspect="1"/>
          </p:cNvPicPr>
          <p:nvPr/>
        </p:nvPicPr>
        <p:blipFill>
          <a:blip r:embed="rId4"/>
          <a:stretch>
            <a:fillRect/>
          </a:stretch>
        </p:blipFill>
        <p:spPr>
          <a:xfrm>
            <a:off x="6300041" y="3179166"/>
            <a:ext cx="2271458" cy="508089"/>
          </a:xfrm>
          <a:prstGeom prst="rect">
            <a:avLst/>
          </a:prstGeom>
        </p:spPr>
      </p:pic>
      <p:pic>
        <p:nvPicPr>
          <p:cNvPr id="11" name="Image 10">
            <a:hlinkClick r:id="rId5"/>
            <a:extLst>
              <a:ext uri="{FF2B5EF4-FFF2-40B4-BE49-F238E27FC236}">
                <a16:creationId xmlns:a16="http://schemas.microsoft.com/office/drawing/2014/main" id="{2154E5E9-E771-45B4-957E-FF7A0B162985}"/>
              </a:ext>
            </a:extLst>
          </p:cNvPr>
          <p:cNvPicPr>
            <a:picLocks noChangeAspect="1"/>
          </p:cNvPicPr>
          <p:nvPr/>
        </p:nvPicPr>
        <p:blipFill>
          <a:blip r:embed="rId6"/>
          <a:stretch>
            <a:fillRect/>
          </a:stretch>
        </p:blipFill>
        <p:spPr>
          <a:xfrm>
            <a:off x="8734425" y="0"/>
            <a:ext cx="409575" cy="390525"/>
          </a:xfrm>
          <a:prstGeom prst="rect">
            <a:avLst/>
          </a:prstGeom>
        </p:spPr>
      </p:pic>
    </p:spTree>
    <p:extLst>
      <p:ext uri="{BB962C8B-B14F-4D97-AF65-F5344CB8AC3E}">
        <p14:creationId xmlns:p14="http://schemas.microsoft.com/office/powerpoint/2010/main" val="4001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1000"/>
                                        <p:tgtEl>
                                          <p:spTgt spid="259"/>
                                        </p:tgtEl>
                                      </p:cBhvr>
                                    </p:animEffect>
                                    <p:anim calcmode="lin" valueType="num">
                                      <p:cBhvr>
                                        <p:cTn id="12" dur="1000" fill="hold"/>
                                        <p:tgtEl>
                                          <p:spTgt spid="259"/>
                                        </p:tgtEl>
                                        <p:attrNameLst>
                                          <p:attrName>ppt_x</p:attrName>
                                        </p:attrNameLst>
                                      </p:cBhvr>
                                      <p:tavLst>
                                        <p:tav tm="0">
                                          <p:val>
                                            <p:strVal val="#ppt_x"/>
                                          </p:val>
                                        </p:tav>
                                        <p:tav tm="100000">
                                          <p:val>
                                            <p:strVal val="#ppt_x"/>
                                          </p:val>
                                        </p:tav>
                                      </p:tavLst>
                                    </p:anim>
                                    <p:anim calcmode="lin" valueType="num">
                                      <p:cBhvr>
                                        <p:cTn id="13" dur="1000" fill="hold"/>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500"/>
                                        <p:tgtEl>
                                          <p:spTgt spid="258"/>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P spid="259"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8"/>
            <a:ext cx="4657850" cy="415498"/>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Cette boucle rattaché à la librairie jQuery, permet deux choses : </a:t>
            </a:r>
            <a:br>
              <a:rPr lang="fr-FR"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$each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sp>
        <p:nvSpPr>
          <p:cNvPr id="11" name="ZoneTexte 10">
            <a:extLst>
              <a:ext uri="{FF2B5EF4-FFF2-40B4-BE49-F238E27FC236}">
                <a16:creationId xmlns:a16="http://schemas.microsoft.com/office/drawing/2014/main" id="{BD667AB2-EA75-403E-9A51-9102C71B5834}"/>
              </a:ext>
            </a:extLst>
          </p:cNvPr>
          <p:cNvSpPr txBox="1"/>
          <p:nvPr/>
        </p:nvSpPr>
        <p:spPr>
          <a:xfrm>
            <a:off x="4093860" y="2122470"/>
            <a:ext cx="4572000" cy="1384995"/>
          </a:xfrm>
          <a:prstGeom prst="rect">
            <a:avLst/>
          </a:prstGeom>
          <a:noFill/>
        </p:spPr>
        <p:txBody>
          <a:bodyPr wrap="square">
            <a:spAutoFit/>
          </a:bodyPr>
          <a:lstStyle/>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 typeface="Wingdings" panose="05000000000000000000" pitchFamily="2" charset="2"/>
              <a:buChar char="v"/>
            </a:pPr>
            <a:r>
              <a:rPr lang="fr-FR" dirty="0">
                <a:latin typeface="Roboto Condensed Light"/>
                <a:ea typeface="Roboto Condensed Light"/>
                <a:cs typeface="Roboto Condensed Light"/>
                <a:sym typeface="Roboto Condensed Light"/>
              </a:rPr>
              <a:t>La première: de boucler sur une liste d'Objet jQuery (DOM) et de les manipuler : $('</a:t>
            </a:r>
            <a:r>
              <a:rPr lang="fr-FR" dirty="0" err="1">
                <a:latin typeface="Roboto Condensed Light"/>
                <a:ea typeface="Roboto Condensed Light"/>
                <a:cs typeface="Roboto Condensed Light"/>
                <a:sym typeface="Roboto Condensed Light"/>
              </a:rPr>
              <a:t>ul</a:t>
            </a:r>
            <a:r>
              <a:rPr lang="fr-FR" dirty="0">
                <a:latin typeface="Roboto Condensed Light"/>
                <a:ea typeface="Roboto Condensed Light"/>
                <a:cs typeface="Roboto Condensed Light"/>
                <a:sym typeface="Roboto Condensed Light"/>
              </a:rPr>
              <a:t> li').</a:t>
            </a:r>
            <a:r>
              <a:rPr lang="fr-FR" dirty="0" err="1">
                <a:latin typeface="Roboto Condensed Light"/>
                <a:ea typeface="Roboto Condensed Light"/>
                <a:cs typeface="Roboto Condensed Light"/>
                <a:sym typeface="Roboto Condensed Light"/>
              </a:rPr>
              <a:t>each</a:t>
            </a: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 typeface="Wingdings" panose="05000000000000000000" pitchFamily="2" charset="2"/>
              <a:buChar char="v"/>
            </a:pPr>
            <a:r>
              <a:rPr lang="fr-FR" dirty="0">
                <a:latin typeface="Roboto Condensed Light"/>
                <a:ea typeface="Roboto Condensed Light"/>
                <a:cs typeface="Roboto Condensed Light"/>
                <a:sym typeface="Roboto Condensed Light"/>
              </a:rPr>
              <a:t>La seconde : de générer une boucle sur des Object,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String, ... : $.</a:t>
            </a:r>
            <a:r>
              <a:rPr lang="fr-FR" dirty="0" err="1">
                <a:latin typeface="Roboto Condensed Light"/>
                <a:ea typeface="Roboto Condensed Light"/>
                <a:cs typeface="Roboto Condensed Light"/>
                <a:sym typeface="Roboto Condensed Light"/>
              </a:rPr>
              <a:t>each</a:t>
            </a:r>
            <a:r>
              <a:rPr lang="fr-FR" dirty="0">
                <a:latin typeface="Roboto Condensed Light"/>
                <a:ea typeface="Roboto Condensed Light"/>
                <a:cs typeface="Roboto Condensed Light"/>
                <a:sym typeface="Roboto Condensed Light"/>
              </a:rPr>
              <a:t>([ 1, 2, 3 ], </a:t>
            </a:r>
            <a:r>
              <a:rPr lang="fr-FR" dirty="0" err="1">
                <a:latin typeface="Roboto Condensed Light"/>
                <a:ea typeface="Roboto Condensed Light"/>
                <a:cs typeface="Roboto Condensed Light"/>
                <a:sym typeface="Roboto Condensed Light"/>
              </a:rPr>
              <a:t>function</a:t>
            </a:r>
            <a:r>
              <a:rPr lang="fr-FR" dirty="0">
                <a:latin typeface="Roboto Condensed Light"/>
                <a:ea typeface="Roboto Condensed Light"/>
                <a:cs typeface="Roboto Condensed Light"/>
                <a:sym typeface="Roboto Condensed Light"/>
              </a:rPr>
              <a:t>( index, value ) {console.log('index : ',index,'  valeur : ',value);});</a:t>
            </a:r>
          </a:p>
        </p:txBody>
      </p:sp>
      <p:pic>
        <p:nvPicPr>
          <p:cNvPr id="7" name="Image 6">
            <a:extLst>
              <a:ext uri="{FF2B5EF4-FFF2-40B4-BE49-F238E27FC236}">
                <a16:creationId xmlns:a16="http://schemas.microsoft.com/office/drawing/2014/main" id="{58033EFC-0859-4BBA-A58F-BFA174DAA68B}"/>
              </a:ext>
            </a:extLst>
          </p:cNvPr>
          <p:cNvPicPr>
            <a:picLocks noChangeAspect="1"/>
          </p:cNvPicPr>
          <p:nvPr/>
        </p:nvPicPr>
        <p:blipFill>
          <a:blip r:embed="rId3"/>
          <a:stretch>
            <a:fillRect/>
          </a:stretch>
        </p:blipFill>
        <p:spPr>
          <a:xfrm>
            <a:off x="158689" y="3565354"/>
            <a:ext cx="5118307" cy="723436"/>
          </a:xfrm>
          <a:prstGeom prst="rect">
            <a:avLst/>
          </a:prstGeom>
        </p:spPr>
      </p:pic>
      <p:pic>
        <p:nvPicPr>
          <p:cNvPr id="9" name="Image 8">
            <a:extLst>
              <a:ext uri="{FF2B5EF4-FFF2-40B4-BE49-F238E27FC236}">
                <a16:creationId xmlns:a16="http://schemas.microsoft.com/office/drawing/2014/main" id="{9C9E3436-6E7A-4F3B-A24D-D1BB3748DCD6}"/>
              </a:ext>
            </a:extLst>
          </p:cNvPr>
          <p:cNvPicPr>
            <a:picLocks noChangeAspect="1"/>
          </p:cNvPicPr>
          <p:nvPr/>
        </p:nvPicPr>
        <p:blipFill>
          <a:blip r:embed="rId4"/>
          <a:stretch>
            <a:fillRect/>
          </a:stretch>
        </p:blipFill>
        <p:spPr>
          <a:xfrm>
            <a:off x="158689" y="4501646"/>
            <a:ext cx="5118307" cy="211251"/>
          </a:xfrm>
          <a:prstGeom prst="rect">
            <a:avLst/>
          </a:prstGeom>
        </p:spPr>
      </p:pic>
    </p:spTree>
    <p:extLst>
      <p:ext uri="{BB962C8B-B14F-4D97-AF65-F5344CB8AC3E}">
        <p14:creationId xmlns:p14="http://schemas.microsoft.com/office/powerpoint/2010/main" val="182733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Avant toute chose, quelques liens.</a:t>
            </a:r>
            <a:endParaRPr dirty="0"/>
          </a:p>
        </p:txBody>
      </p:sp>
      <p:cxnSp>
        <p:nvCxnSpPr>
          <p:cNvPr id="260" name="Google Shape;260;p41"/>
          <p:cNvCxnSpPr/>
          <p:nvPr/>
        </p:nvCxnSpPr>
        <p:spPr>
          <a:xfrm>
            <a:off x="3525450" y="1216475"/>
            <a:ext cx="2093100" cy="0"/>
          </a:xfrm>
          <a:prstGeom prst="straightConnector1">
            <a:avLst/>
          </a:prstGeom>
          <a:noFill/>
          <a:ln w="9525" cap="flat" cmpd="sng">
            <a:solidFill>
              <a:srgbClr val="434343"/>
            </a:solidFill>
            <a:prstDash val="solid"/>
            <a:round/>
            <a:headEnd type="none" w="med" len="med"/>
            <a:tailEnd type="none" w="med" len="med"/>
          </a:ln>
        </p:spPr>
      </p:cxnSp>
      <p:sp>
        <p:nvSpPr>
          <p:cNvPr id="3" name="ZoneTexte 2">
            <a:extLst>
              <a:ext uri="{FF2B5EF4-FFF2-40B4-BE49-F238E27FC236}">
                <a16:creationId xmlns:a16="http://schemas.microsoft.com/office/drawing/2014/main" id="{9C8DDD31-9CF0-4FB4-ACAC-D619FF8538CF}"/>
              </a:ext>
            </a:extLst>
          </p:cNvPr>
          <p:cNvSpPr txBox="1"/>
          <p:nvPr/>
        </p:nvSpPr>
        <p:spPr>
          <a:xfrm>
            <a:off x="1136276" y="1838848"/>
            <a:ext cx="7002889" cy="954107"/>
          </a:xfrm>
          <a:prstGeom prst="rect">
            <a:avLst/>
          </a:prstGeom>
          <a:noFill/>
        </p:spPr>
        <p:txBody>
          <a:bodyPr wrap="square" rtlCol="0">
            <a:spAutoFit/>
          </a:bodyPr>
          <a:lstStyle/>
          <a:p>
            <a:r>
              <a:rPr lang="fr-FR" dirty="0">
                <a:latin typeface="Roboto Condensed Light" panose="02000000000000000000" pitchFamily="2" charset="0"/>
                <a:ea typeface="Roboto Condensed Light" panose="02000000000000000000" pitchFamily="2" charset="0"/>
              </a:rPr>
              <a:t>Comprendre les nouveaux concepts du </a:t>
            </a:r>
            <a:r>
              <a:rPr lang="fr-FR" dirty="0" err="1">
                <a:latin typeface="Roboto Condensed Light" panose="02000000000000000000" pitchFamily="2" charset="0"/>
                <a:ea typeface="Roboto Condensed Light" panose="02000000000000000000" pitchFamily="2" charset="0"/>
              </a:rPr>
              <a:t>DevTools</a:t>
            </a:r>
            <a:r>
              <a:rPr lang="fr-FR" dirty="0">
                <a:latin typeface="Roboto Condensed Light" panose="02000000000000000000" pitchFamily="2" charset="0"/>
                <a:ea typeface="Roboto Condensed Light" panose="02000000000000000000" pitchFamily="2" charset="0"/>
              </a:rPr>
              <a:t> : </a:t>
            </a:r>
            <a:r>
              <a:rPr lang="fr-FR" dirty="0">
                <a:latin typeface="Roboto Condensed Light" panose="02000000000000000000" pitchFamily="2" charset="0"/>
                <a:ea typeface="Roboto Condensed Light" panose="02000000000000000000" pitchFamily="2" charset="0"/>
                <a:hlinkClick r:id="rId3"/>
              </a:rPr>
              <a:t>https://developer.chrome.com/devsummit/</a:t>
            </a:r>
            <a:endParaRPr lang="fr-FR" dirty="0">
              <a:latin typeface="Roboto Condensed Light" panose="02000000000000000000" pitchFamily="2" charset="0"/>
              <a:ea typeface="Roboto Condensed Light" panose="02000000000000000000" pitchFamily="2" charset="0"/>
            </a:endParaRPr>
          </a:p>
          <a:p>
            <a:endParaRPr lang="fr-FR" dirty="0">
              <a:latin typeface="Roboto Condensed Light" panose="02000000000000000000" pitchFamily="2" charset="0"/>
              <a:ea typeface="Roboto Condensed Light" panose="02000000000000000000" pitchFamily="2" charset="0"/>
            </a:endParaRPr>
          </a:p>
          <a:p>
            <a:r>
              <a:rPr lang="fr-FR" dirty="0">
                <a:latin typeface="Roboto Condensed Light" panose="02000000000000000000" pitchFamily="2" charset="0"/>
                <a:ea typeface="Roboto Condensed Light" panose="02000000000000000000" pitchFamily="2" charset="0"/>
              </a:rPr>
              <a:t>De nombreuse vidéos liées au </a:t>
            </a:r>
            <a:r>
              <a:rPr lang="fr-FR" dirty="0" err="1">
                <a:latin typeface="Roboto Condensed Light" panose="02000000000000000000" pitchFamily="2" charset="0"/>
                <a:ea typeface="Roboto Condensed Light" panose="02000000000000000000" pitchFamily="2" charset="0"/>
              </a:rPr>
              <a:t>DevTools</a:t>
            </a:r>
            <a:r>
              <a:rPr lang="fr-FR" dirty="0">
                <a:latin typeface="Roboto Condensed Light" panose="02000000000000000000" pitchFamily="2" charset="0"/>
                <a:ea typeface="Roboto Condensed Light" panose="02000000000000000000" pitchFamily="2" charset="0"/>
              </a:rPr>
              <a:t> : </a:t>
            </a:r>
            <a:r>
              <a:rPr lang="fr-FR" dirty="0">
                <a:latin typeface="Roboto Condensed Light" panose="02000000000000000000" pitchFamily="2" charset="0"/>
                <a:ea typeface="Roboto Condensed Light" panose="02000000000000000000" pitchFamily="2" charset="0"/>
                <a:hlinkClick r:id="rId4"/>
              </a:rPr>
              <a:t>https://developer.chrome.com/docs/devtools/overview/</a:t>
            </a:r>
            <a:br>
              <a:rPr lang="fr-FR" dirty="0">
                <a:latin typeface="Roboto Condensed Light" panose="02000000000000000000" pitchFamily="2" charset="0"/>
                <a:ea typeface="Roboto Condensed Light" panose="02000000000000000000" pitchFamily="2" charset="0"/>
                <a:hlinkClick r:id="rId4"/>
              </a:rPr>
            </a:br>
            <a:endParaRPr lang="fr-FR" dirty="0">
              <a:latin typeface="Roboto Condensed Light" panose="02000000000000000000" pitchFamily="2" charset="0"/>
              <a:ea typeface="Roboto Condensed Light"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754114" y="2117977"/>
            <a:ext cx="7796830" cy="2474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 événement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événement sont des actions ou des occurances qui se produise à un instant “t” et se produisant dans un système qui a été programmé. </a:t>
            </a:r>
          </a:p>
          <a:p>
            <a:pPr marL="285750" lvl="0" indent="-285750" algn="l" rtl="0">
              <a:spcBef>
                <a:spcPts val="0"/>
              </a:spcBef>
              <a:spcAft>
                <a:spcPts val="0"/>
              </a:spcAft>
              <a:buFont typeface="Wingdings" panose="05000000000000000000" pitchFamily="2" charset="2"/>
              <a:buChar char="v"/>
            </a:pPr>
            <a:r>
              <a:rPr lang="en" dirty="0"/>
              <a:t>Sont but est de déclancher une modification (du DOM part exemple) en réponse au signal  émis par cet événement. Les événements sont l’escence même des interaction que nous avons tous les jours avec notre mobile, tablette ou pc.</a:t>
            </a:r>
          </a:p>
          <a:p>
            <a:pPr marL="285750" lvl="0" indent="-285750" algn="l" rtl="0">
              <a:spcBef>
                <a:spcPts val="0"/>
              </a:spcBef>
              <a:spcAft>
                <a:spcPts val="0"/>
              </a:spcAft>
              <a:buFont typeface="Wingdings" panose="05000000000000000000" pitchFamily="2" charset="2"/>
              <a:buChar char="v"/>
            </a:pPr>
            <a:r>
              <a:rPr lang="en" dirty="0"/>
              <a:t>Il existe de nombreux événements, on pourrait par exemple nommer le “click”, le “mouseover”, le “scroll”,…</a:t>
            </a:r>
          </a:p>
          <a:p>
            <a:pPr marL="285750" lvl="0" indent="-285750" algn="l" rtl="0">
              <a:spcBef>
                <a:spcPts val="0"/>
              </a:spcBef>
              <a:spcAft>
                <a:spcPts val="0"/>
              </a:spcAft>
              <a:buFont typeface="Wingdings" panose="05000000000000000000" pitchFamily="2" charset="2"/>
              <a:buChar char="v"/>
            </a:pPr>
            <a:r>
              <a:rPr lang="en" dirty="0"/>
              <a:t>Chaque évenement possède sont propre gestionnaire / écouteur d’événement, ce dernier est généralement une instruction (une fonction JavaScript) qui est définit par le dévellopeur et qui sera exécuté une fois l’événement déclanché.</a:t>
            </a:r>
          </a:p>
        </p:txBody>
      </p:sp>
      <p:sp>
        <p:nvSpPr>
          <p:cNvPr id="206" name="Google Shape;206;p37"/>
          <p:cNvSpPr txBox="1">
            <a:spLocks noGrp="1"/>
          </p:cNvSpPr>
          <p:nvPr>
            <p:ph type="ctrTitle"/>
          </p:nvPr>
        </p:nvSpPr>
        <p:spPr>
          <a:xfrm>
            <a:off x="2611454" y="887203"/>
            <a:ext cx="4376703" cy="5941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événements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927864"/>
            <a:ext cx="4574400" cy="0"/>
          </a:xfrm>
          <a:prstGeom prst="straightConnector1">
            <a:avLst/>
          </a:prstGeom>
          <a:noFill/>
          <a:ln w="9525" cap="flat" cmpd="sng">
            <a:solidFill>
              <a:srgbClr val="434343"/>
            </a:solidFill>
            <a:prstDash val="solid"/>
            <a:round/>
            <a:headEnd type="none" w="med" len="med"/>
            <a:tailEnd type="none" w="med" len="med"/>
          </a:ln>
        </p:spPr>
      </p:cxnSp>
      <p:pic>
        <p:nvPicPr>
          <p:cNvPr id="4" name="Image 3">
            <a:hlinkClick r:id="rId3"/>
            <a:extLst>
              <a:ext uri="{FF2B5EF4-FFF2-40B4-BE49-F238E27FC236}">
                <a16:creationId xmlns:a16="http://schemas.microsoft.com/office/drawing/2014/main" id="{D2B22D06-2719-4891-983E-9F19118CD354}"/>
              </a:ext>
            </a:extLst>
          </p:cNvPr>
          <p:cNvPicPr>
            <a:picLocks noChangeAspect="1"/>
          </p:cNvPicPr>
          <p:nvPr/>
        </p:nvPicPr>
        <p:blipFill>
          <a:blip r:embed="rId4"/>
          <a:stretch>
            <a:fillRect/>
          </a:stretch>
        </p:blipFill>
        <p:spPr>
          <a:xfrm>
            <a:off x="8734425" y="0"/>
            <a:ext cx="409575" cy="390525"/>
          </a:xfrm>
          <a:prstGeom prst="rect">
            <a:avLst/>
          </a:prstGeom>
        </p:spPr>
      </p:pic>
    </p:spTree>
    <p:extLst>
      <p:ext uri="{BB962C8B-B14F-4D97-AF65-F5344CB8AC3E}">
        <p14:creationId xmlns:p14="http://schemas.microsoft.com/office/powerpoint/2010/main" val="166784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Les événements – cas pratique</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cxnSp>
        <p:nvCxnSpPr>
          <p:cNvPr id="260" name="Google Shape;260;p41"/>
          <p:cNvCxnSpPr>
            <a:cxnSpLocks/>
          </p:cNvCxnSpPr>
          <p:nvPr/>
        </p:nvCxnSpPr>
        <p:spPr>
          <a:xfrm>
            <a:off x="2558572" y="2130874"/>
            <a:ext cx="5543281" cy="1"/>
          </a:xfrm>
          <a:prstGeom prst="straightConnector1">
            <a:avLst/>
          </a:prstGeom>
          <a:noFill/>
          <a:ln w="9525" cap="flat" cmpd="sng">
            <a:solidFill>
              <a:srgbClr val="434343"/>
            </a:solidFill>
            <a:prstDash val="solid"/>
            <a:round/>
            <a:headEnd type="none" w="med" len="med"/>
            <a:tailEnd type="none" w="med" len="med"/>
          </a:ln>
        </p:spPr>
      </p:cxnSp>
      <p:sp>
        <p:nvSpPr>
          <p:cNvPr id="10" name="Google Shape;259;p41">
            <a:extLst>
              <a:ext uri="{FF2B5EF4-FFF2-40B4-BE49-F238E27FC236}">
                <a16:creationId xmlns:a16="http://schemas.microsoft.com/office/drawing/2014/main" id="{73A6E311-9053-4529-98E9-33185D6DE1C4}"/>
              </a:ext>
            </a:extLst>
          </p:cNvPr>
          <p:cNvSpPr txBox="1"/>
          <p:nvPr/>
        </p:nvSpPr>
        <p:spPr>
          <a:xfrm>
            <a:off x="2927989" y="1416517"/>
            <a:ext cx="549160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Débutons par un exemple commun, le click :</a:t>
            </a:r>
            <a:endParaRPr sz="2000" b="1" dirty="0">
              <a:solidFill>
                <a:srgbClr val="434343"/>
              </a:solidFill>
              <a:latin typeface="Exo 2"/>
              <a:ea typeface="Exo 2"/>
              <a:cs typeface="Exo 2"/>
              <a:sym typeface="Exo 2"/>
            </a:endParaRPr>
          </a:p>
        </p:txBody>
      </p:sp>
      <p:sp>
        <p:nvSpPr>
          <p:cNvPr id="7" name="Rectangle 6">
            <a:extLst>
              <a:ext uri="{FF2B5EF4-FFF2-40B4-BE49-F238E27FC236}">
                <a16:creationId xmlns:a16="http://schemas.microsoft.com/office/drawing/2014/main" id="{BAE243F7-00A1-4EF6-B3C6-7EFB43C684AF}"/>
              </a:ext>
            </a:extLst>
          </p:cNvPr>
          <p:cNvSpPr/>
          <p:nvPr/>
        </p:nvSpPr>
        <p:spPr>
          <a:xfrm>
            <a:off x="329110" y="2766873"/>
            <a:ext cx="6969737" cy="307777"/>
          </a:xfrm>
          <a:prstGeom prst="rect">
            <a:avLst/>
          </a:prstGeom>
        </p:spPr>
        <p:txBody>
          <a:bodyPr wrap="square">
            <a:spAutoFit/>
          </a:bodyPr>
          <a:lstStyle/>
          <a:p>
            <a:r>
              <a:rPr lang="en" dirty="0">
                <a:latin typeface="Roboto Condensed Light"/>
                <a:ea typeface="Roboto Condensed Light"/>
                <a:cs typeface="Roboto Condensed Light"/>
                <a:sym typeface="Roboto Condensed Light"/>
              </a:rPr>
              <a:t>Ouvrons un nous Codepen :</a:t>
            </a:r>
            <a:endParaRPr lang="fr-FR" dirty="0"/>
          </a:p>
        </p:txBody>
      </p:sp>
      <p:sp>
        <p:nvSpPr>
          <p:cNvPr id="15" name="Rectangle 14">
            <a:extLst>
              <a:ext uri="{FF2B5EF4-FFF2-40B4-BE49-F238E27FC236}">
                <a16:creationId xmlns:a16="http://schemas.microsoft.com/office/drawing/2014/main" id="{9851F44D-20C7-4D97-BEDE-3CBFC175D22D}"/>
              </a:ext>
            </a:extLst>
          </p:cNvPr>
          <p:cNvSpPr/>
          <p:nvPr/>
        </p:nvSpPr>
        <p:spPr>
          <a:xfrm>
            <a:off x="329110" y="3144307"/>
            <a:ext cx="6969737" cy="954107"/>
          </a:xfrm>
          <a:prstGeom prst="rect">
            <a:avLst/>
          </a:prstGeom>
        </p:spPr>
        <p:txBody>
          <a:bodyPr wrap="square">
            <a:spAutoFit/>
          </a:bodyPr>
          <a:lstStyle/>
          <a:p>
            <a:r>
              <a:rPr lang="fr-FR" dirty="0">
                <a:solidFill>
                  <a:schemeClr val="tx1">
                    <a:lumMod val="75000"/>
                    <a:lumOff val="25000"/>
                  </a:schemeClr>
                </a:solidFill>
                <a:latin typeface="Roboto Condensed Light" panose="02000000000000000000" pitchFamily="2" charset="0"/>
                <a:ea typeface="Roboto Condensed Light" panose="02000000000000000000" pitchFamily="2" charset="0"/>
              </a:rPr>
              <a:t>Commençons tout d’abord par ouvrir un nouveau projet dans </a:t>
            </a:r>
            <a:r>
              <a:rPr lang="fr-FR" dirty="0" err="1">
                <a:solidFill>
                  <a:schemeClr val="tx1">
                    <a:lumMod val="75000"/>
                    <a:lumOff val="25000"/>
                  </a:schemeClr>
                </a:solidFill>
                <a:latin typeface="Roboto Condensed Light" panose="02000000000000000000" pitchFamily="2" charset="0"/>
                <a:ea typeface="Roboto Condensed Light" panose="02000000000000000000" pitchFamily="2" charset="0"/>
              </a:rPr>
              <a:t>Codepen</a:t>
            </a:r>
            <a:br>
              <a:rPr lang="fr-FR" dirty="0">
                <a:solidFill>
                  <a:schemeClr val="tx1">
                    <a:lumMod val="75000"/>
                    <a:lumOff val="25000"/>
                  </a:schemeClr>
                </a:solidFill>
                <a:latin typeface="Roboto Condensed Light" panose="02000000000000000000" pitchFamily="2" charset="0"/>
                <a:ea typeface="Roboto Condensed Light" panose="02000000000000000000" pitchFamily="2" charset="0"/>
              </a:rPr>
            </a:br>
            <a:r>
              <a:rPr lang="fr-FR" dirty="0">
                <a:solidFill>
                  <a:schemeClr val="tx1">
                    <a:lumMod val="75000"/>
                    <a:lumOff val="25000"/>
                  </a:schemeClr>
                </a:solidFill>
                <a:latin typeface="Roboto Condensed Light" panose="02000000000000000000" pitchFamily="2" charset="0"/>
                <a:ea typeface="Roboto Condensed Light" panose="02000000000000000000" pitchFamily="2" charset="0"/>
              </a:rPr>
              <a:t>Dans un premier temps nous allons créer l’élément du DOM qui nous permettra de déclencher un événement. Dans un second temps, nous allons rattacher la cible du DOM avec notre écouteur d’événement. Nous allons le faire avec </a:t>
            </a:r>
            <a:r>
              <a:rPr lang="fr-FR" dirty="0" err="1">
                <a:solidFill>
                  <a:schemeClr val="tx1">
                    <a:lumMod val="75000"/>
                    <a:lumOff val="25000"/>
                  </a:schemeClr>
                </a:solidFill>
                <a:latin typeface="Roboto Condensed Light" panose="02000000000000000000" pitchFamily="2" charset="0"/>
                <a:ea typeface="Roboto Condensed Light" panose="02000000000000000000" pitchFamily="2" charset="0"/>
              </a:rPr>
              <a:t>Vanilla</a:t>
            </a:r>
            <a:r>
              <a:rPr lang="fr-FR" dirty="0">
                <a:solidFill>
                  <a:schemeClr val="tx1">
                    <a:lumMod val="75000"/>
                    <a:lumOff val="25000"/>
                  </a:schemeClr>
                </a:solidFill>
                <a:latin typeface="Roboto Condensed Light" panose="02000000000000000000" pitchFamily="2" charset="0"/>
                <a:ea typeface="Roboto Condensed Light" panose="02000000000000000000" pitchFamily="2" charset="0"/>
              </a:rPr>
              <a:t> et ensuite jQuery.</a:t>
            </a:r>
          </a:p>
        </p:txBody>
      </p:sp>
    </p:spTree>
    <p:extLst>
      <p:ext uri="{BB962C8B-B14F-4D97-AF65-F5344CB8AC3E}">
        <p14:creationId xmlns:p14="http://schemas.microsoft.com/office/powerpoint/2010/main" val="3650543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raccourcis bien utiles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689849"/>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Sous-titre 1">
            <a:extLst>
              <a:ext uri="{FF2B5EF4-FFF2-40B4-BE49-F238E27FC236}">
                <a16:creationId xmlns:a16="http://schemas.microsoft.com/office/drawing/2014/main" id="{CD928696-5D55-4F5E-937F-42155FD1ED4A}"/>
              </a:ext>
            </a:extLst>
          </p:cNvPr>
          <p:cNvSpPr>
            <a:spLocks noGrp="1" noChangeArrowheads="1"/>
          </p:cNvSpPr>
          <p:nvPr>
            <p:ph type="subTitle" idx="1"/>
          </p:nvPr>
        </p:nvSpPr>
        <p:spPr bwMode="auto">
          <a:xfrm>
            <a:off x="272590" y="2060741"/>
            <a:ext cx="8866530"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algn="l" eaLnBrk="0" fontAlgn="base" hangingPunct="0">
              <a:spcBef>
                <a:spcPct val="0"/>
              </a:spcBef>
              <a:spcAft>
                <a:spcPct val="0"/>
              </a:spcAft>
              <a:buClrTx/>
              <a:buSzTx/>
              <a:buFont typeface="Wingdings" panose="05000000000000000000" pitchFamily="2" charset="2"/>
              <a:buChar char="Ø"/>
            </a:pPr>
            <a:r>
              <a:rPr lang="fr-FR" dirty="0">
                <a:solidFill>
                  <a:srgbClr val="212529"/>
                </a:solidFill>
                <a:latin typeface="Roboto Condensed Light" panose="02000000000000000000" pitchFamily="2" charset="0"/>
                <a:ea typeface="Roboto Condensed Light" panose="02000000000000000000" pitchFamily="2" charset="0"/>
              </a:rPr>
              <a:t>Ouvrir l’inspecteur -&gt; </a:t>
            </a:r>
            <a:r>
              <a:rPr lang="fr-FR" b="1" dirty="0">
                <a:solidFill>
                  <a:srgbClr val="212529"/>
                </a:solidFill>
                <a:latin typeface="Roboto Condensed Light" panose="02000000000000000000" pitchFamily="2" charset="0"/>
                <a:ea typeface="Roboto Condensed Light" panose="02000000000000000000" pitchFamily="2" charset="0"/>
              </a:rPr>
              <a:t> Ctrl + Maj + i</a:t>
            </a:r>
            <a:endParaRPr lang="fr-FR" b="1" dirty="0">
              <a:solidFill>
                <a:srgbClr val="323130"/>
              </a:solidFill>
              <a:latin typeface="Roboto Condensed Light" panose="02000000000000000000" pitchFamily="2" charset="0"/>
              <a:ea typeface="Roboto Condensed Light"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Ouvrir les préférences liées aux paramètres de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DevTools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F1 </a:t>
            </a:r>
            <a:b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(je vous conseille d’ailleurs d’activer ce paramètre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r>
              <a:rPr lang="fr-FR" i="0" dirty="0">
                <a:solidFill>
                  <a:srgbClr val="212529"/>
                </a:solidFill>
                <a:effectLst/>
                <a:latin typeface="Roboto Condensed Light" panose="02000000000000000000" pitchFamily="2" charset="0"/>
                <a:ea typeface="Roboto Condensed Light" panose="02000000000000000000" pitchFamily="2" charset="0"/>
              </a:rPr>
              <a:t>Rechercher dans un script anonyme et de contenu)</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Rechercher rapidement un fichier (depuis les sources)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P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fr-FR" altLang="fr-FR" dirty="0">
                <a:solidFill>
                  <a:srgbClr val="323130"/>
                </a:solidFill>
                <a:latin typeface="Roboto Condensed Light" panose="02000000000000000000" pitchFamily="2" charset="0"/>
                <a:ea typeface="Roboto Condensed Light" panose="02000000000000000000" pitchFamily="2" charset="0"/>
              </a:rPr>
              <a:t>Mode « html editor », lors d’une inspection dans le DOM faites –&gt; </a:t>
            </a:r>
            <a:r>
              <a:rPr lang="fr-FR" altLang="fr-FR" b="1" dirty="0">
                <a:solidFill>
                  <a:srgbClr val="323130"/>
                </a:solidFill>
                <a:latin typeface="Roboto Condensed Light" panose="02000000000000000000" pitchFamily="2" charset="0"/>
                <a:ea typeface="Roboto Condensed Light" panose="02000000000000000000" pitchFamily="2" charset="0"/>
              </a:rPr>
              <a:t>F2 </a:t>
            </a:r>
            <a:r>
              <a:rPr lang="fr-FR" altLang="fr-FR" dirty="0">
                <a:solidFill>
                  <a:srgbClr val="323130"/>
                </a:solidFill>
                <a:latin typeface="Roboto Condensed Light" panose="02000000000000000000" pitchFamily="2" charset="0"/>
                <a:ea typeface="Roboto Condensed Light" panose="02000000000000000000" pitchFamily="2" charset="0"/>
              </a:rPr>
              <a:t>pour basculer en mode HTML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Recherche rapide dans le code source et l'ensemble des fichiers-&gt;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Shift + F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Ajouter un point d'arrêt lors de débogue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R </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et choisissez la ligne qui comportera votre point d'arrêt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Se déplacer à un numéro de ligne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O</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indiquez ensuite votre ligne ( :2:1 ) vous enverra en ligne 2 colonne 1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Sélection multiple : Si vous souhaitez appliquer une modification à plusieurs endroits, il vous suffit de faire un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click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Attacher / détacher le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devTools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dans la page :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Shift + D</a:t>
            </a:r>
            <a:r>
              <a:rPr kumimoji="0" lang="fr-FR" altLang="fr-FR" b="1" i="0" u="none" strike="noStrike" cap="none" normalizeH="0" baseline="0" dirty="0">
                <a:ln>
                  <a:noFill/>
                </a:ln>
                <a:solidFill>
                  <a:schemeClr val="tx1"/>
                </a:solidFill>
                <a:effectLst/>
                <a:latin typeface="Roboto Condensed Light" panose="02000000000000000000" pitchFamily="2" charset="0"/>
                <a:ea typeface="Roboto Condensed Light" panose="02000000000000000000" pitchFamily="2" charset="0"/>
              </a:rPr>
              <a:t> </a:t>
            </a:r>
          </a:p>
        </p:txBody>
      </p:sp>
    </p:spTree>
    <p:extLst>
      <p:ext uri="{BB962C8B-B14F-4D97-AF65-F5344CB8AC3E}">
        <p14:creationId xmlns:p14="http://schemas.microsoft.com/office/powerpoint/2010/main" val="31105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1"/>
          <p:cNvSpPr txBox="1"/>
          <p:nvPr/>
        </p:nvSpPr>
        <p:spPr>
          <a:xfrm>
            <a:off x="2238362" y="1774641"/>
            <a:ext cx="4667276" cy="147236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Nous avons vu qu’il existait de nombreux raccourcies clavier concernant notre </a:t>
            </a:r>
            <a:r>
              <a:rPr lang="fr-FR" dirty="0" err="1">
                <a:latin typeface="Roboto Condensed Light"/>
                <a:ea typeface="Roboto Condensed Light"/>
                <a:cs typeface="Roboto Condensed Light"/>
                <a:sym typeface="Roboto Condensed Light"/>
              </a:rPr>
              <a:t>DevTools</a:t>
            </a:r>
            <a:r>
              <a:rPr lang="fr-FR" dirty="0">
                <a:latin typeface="Roboto Condensed Light"/>
                <a:ea typeface="Roboto Condensed Light"/>
                <a:cs typeface="Roboto Condensed Light"/>
                <a:sym typeface="Roboto Condensed Light"/>
              </a:rPr>
              <a:t>, mais sachez qu’il est tout à fait possible d’emprunter les raccourcies de votre IDE préféré comme « </a:t>
            </a:r>
            <a:r>
              <a:rPr lang="fr-FR" dirty="0" err="1">
                <a:latin typeface="Roboto Condensed Light"/>
                <a:ea typeface="Roboto Condensed Light"/>
                <a:cs typeface="Roboto Condensed Light"/>
                <a:sym typeface="Roboto Condensed Light"/>
              </a:rPr>
              <a:t>VSCode</a:t>
            </a:r>
            <a:r>
              <a:rPr lang="fr-FR" dirty="0">
                <a:latin typeface="Roboto Condensed Light"/>
                <a:ea typeface="Roboto Condensed Light"/>
                <a:cs typeface="Roboto Condensed Light"/>
                <a:sym typeface="Roboto Condensed Light"/>
              </a:rPr>
              <a:t> » par exemple.</a:t>
            </a:r>
            <a:endParaRPr lang="fr-FR" b="1" dirty="0">
              <a:latin typeface="Roboto Condensed Light"/>
              <a:ea typeface="Roboto Condensed Light"/>
              <a:cs typeface="Roboto Condensed Light"/>
              <a:sym typeface="Roboto Condensed Light"/>
            </a:endParaRPr>
          </a:p>
          <a:p>
            <a:pPr lvl="0" algn="l" rtl="0">
              <a:spcBef>
                <a:spcPts val="0"/>
              </a:spcBef>
              <a:spcAft>
                <a:spcPts val="0"/>
              </a:spcAft>
            </a:pPr>
            <a:br>
              <a:rPr lang="fr-FR" b="1" dirty="0">
                <a:latin typeface="Roboto Condensed Light"/>
                <a:ea typeface="Roboto Condensed Light"/>
                <a:cs typeface="Roboto Condensed Light"/>
                <a:sym typeface="Roboto Condensed Light"/>
              </a:rPr>
            </a:br>
            <a:endParaRPr b="1" dirty="0">
              <a:latin typeface="Roboto Condensed Light"/>
              <a:ea typeface="Roboto Condensed Light"/>
              <a:cs typeface="Roboto Condensed Light"/>
              <a:sym typeface="Roboto Condensed Light"/>
            </a:endParaRPr>
          </a:p>
        </p:txBody>
      </p:sp>
      <p:cxnSp>
        <p:nvCxnSpPr>
          <p:cNvPr id="261" name="Google Shape;261;p41"/>
          <p:cNvCxnSpPr>
            <a:cxnSpLocks/>
          </p:cNvCxnSpPr>
          <p:nvPr/>
        </p:nvCxnSpPr>
        <p:spPr>
          <a:xfrm>
            <a:off x="3525450" y="1332359"/>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sp>
        <p:nvSpPr>
          <p:cNvPr id="2" name="Titre 1">
            <a:extLst>
              <a:ext uri="{FF2B5EF4-FFF2-40B4-BE49-F238E27FC236}">
                <a16:creationId xmlns:a16="http://schemas.microsoft.com/office/drawing/2014/main" id="{C0C33DB8-8F71-45F7-9E5B-A811D3AD27FD}"/>
              </a:ext>
            </a:extLst>
          </p:cNvPr>
          <p:cNvSpPr>
            <a:spLocks noGrp="1"/>
          </p:cNvSpPr>
          <p:nvPr>
            <p:ph type="ctrTitle"/>
          </p:nvPr>
        </p:nvSpPr>
        <p:spPr>
          <a:xfrm>
            <a:off x="1964850" y="252640"/>
            <a:ext cx="5214300" cy="892697"/>
          </a:xfrm>
        </p:spPr>
        <p:txBody>
          <a:bodyPr/>
          <a:lstStyle/>
          <a:p>
            <a:r>
              <a:rPr lang="fr-FR" dirty="0"/>
              <a:t>Accéder ou emprunter des raccourcies de votre IDE</a:t>
            </a:r>
          </a:p>
        </p:txBody>
      </p:sp>
      <p:pic>
        <p:nvPicPr>
          <p:cNvPr id="7" name="Image 6">
            <a:extLst>
              <a:ext uri="{FF2B5EF4-FFF2-40B4-BE49-F238E27FC236}">
                <a16:creationId xmlns:a16="http://schemas.microsoft.com/office/drawing/2014/main" id="{128859F4-001A-402A-8C21-CE1580C7992D}"/>
              </a:ext>
            </a:extLst>
          </p:cNvPr>
          <p:cNvPicPr>
            <a:picLocks noChangeAspect="1"/>
          </p:cNvPicPr>
          <p:nvPr/>
        </p:nvPicPr>
        <p:blipFill>
          <a:blip r:embed="rId3"/>
          <a:stretch>
            <a:fillRect/>
          </a:stretch>
        </p:blipFill>
        <p:spPr>
          <a:xfrm>
            <a:off x="-425913" y="-415515"/>
            <a:ext cx="2373252" cy="2373252"/>
          </a:xfrm>
          <a:prstGeom prst="rect">
            <a:avLst/>
          </a:prstGeom>
        </p:spPr>
      </p:pic>
      <p:pic>
        <p:nvPicPr>
          <p:cNvPr id="4" name="Image 3">
            <a:extLst>
              <a:ext uri="{FF2B5EF4-FFF2-40B4-BE49-F238E27FC236}">
                <a16:creationId xmlns:a16="http://schemas.microsoft.com/office/drawing/2014/main" id="{7E13FE69-8ACA-4A7F-B4B5-6B840D360B89}"/>
              </a:ext>
            </a:extLst>
          </p:cNvPr>
          <p:cNvPicPr>
            <a:picLocks noChangeAspect="1"/>
          </p:cNvPicPr>
          <p:nvPr/>
        </p:nvPicPr>
        <p:blipFill>
          <a:blip r:embed="rId4"/>
          <a:stretch>
            <a:fillRect/>
          </a:stretch>
        </p:blipFill>
        <p:spPr>
          <a:xfrm>
            <a:off x="1750098" y="2752266"/>
            <a:ext cx="5643804" cy="1439684"/>
          </a:xfrm>
          <a:prstGeom prst="rect">
            <a:avLst/>
          </a:prstGeom>
        </p:spPr>
      </p:pic>
      <p:sp>
        <p:nvSpPr>
          <p:cNvPr id="13" name="Google Shape;258;p41">
            <a:extLst>
              <a:ext uri="{FF2B5EF4-FFF2-40B4-BE49-F238E27FC236}">
                <a16:creationId xmlns:a16="http://schemas.microsoft.com/office/drawing/2014/main" id="{BBDA6528-AA04-4F1F-AD71-B42C2477FFA0}"/>
              </a:ext>
            </a:extLst>
          </p:cNvPr>
          <p:cNvSpPr txBox="1"/>
          <p:nvPr/>
        </p:nvSpPr>
        <p:spPr>
          <a:xfrm>
            <a:off x="1750098" y="4164720"/>
            <a:ext cx="5643804" cy="97878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sz="1200" dirty="0">
                <a:latin typeface="Roboto Condensed Light"/>
                <a:ea typeface="Roboto Condensed Light"/>
                <a:cs typeface="Roboto Condensed Light"/>
                <a:sym typeface="Roboto Condensed Light"/>
              </a:rPr>
              <a:t>Pour accéder à ce paramètre, il vous suffit d’ouvrir le </a:t>
            </a:r>
            <a:r>
              <a:rPr lang="fr-FR" sz="1200" dirty="0" err="1">
                <a:latin typeface="Roboto Condensed Light"/>
                <a:ea typeface="Roboto Condensed Light"/>
                <a:cs typeface="Roboto Condensed Light"/>
                <a:sym typeface="Roboto Condensed Light"/>
              </a:rPr>
              <a:t>DevTools</a:t>
            </a:r>
            <a:r>
              <a:rPr lang="fr-FR" sz="1200" dirty="0">
                <a:latin typeface="Roboto Condensed Light"/>
                <a:ea typeface="Roboto Condensed Light"/>
                <a:cs typeface="Roboto Condensed Light"/>
                <a:sym typeface="Roboto Condensed Light"/>
              </a:rPr>
              <a:t> avec F12, d’accéder aux paramètres avec F1 et de sélectionner « Visual Studio Code » dans « Associer les raccourcies prédéfinis ». Vous disposez à présent des même raccourcies que ceux de </a:t>
            </a:r>
            <a:r>
              <a:rPr lang="fr-FR" sz="1200" dirty="0" err="1">
                <a:latin typeface="Roboto Condensed Light"/>
                <a:ea typeface="Roboto Condensed Light"/>
                <a:cs typeface="Roboto Condensed Light"/>
                <a:sym typeface="Roboto Condensed Light"/>
              </a:rPr>
              <a:t>VSCode</a:t>
            </a:r>
            <a:endParaRPr sz="1200" b="1"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8096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Tips &amp; triks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Dans cette partie, je vais essayer de partager avec vous un maximum d’éléments qui je l’espère pourra vous servir dans votre quotidien.</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40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899" y="2299513"/>
            <a:ext cx="4574399" cy="624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 devTools de Chrome permet de faire une multitude de tâches, regardons quelques racourcies et tips utiles</a:t>
            </a:r>
            <a:br>
              <a:rPr lang="en" dirty="0"/>
            </a:br>
            <a:endParaRPr lang="en" dirty="0"/>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1786614"/>
            <a:ext cx="8748510"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Le premier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tips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est surement connu de tous, mais dans le cas contraire, sachez qu’il est possible de jouer du JavaScript </a:t>
            </a: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en passant par la barre d’adresse. Si vous placez cette commande  : javascript:{</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alert</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("salut les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Ultracroustillants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et que vous faites « entrer »., un message d’alerte s’affichera dans votre navigateur. </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Cet exemple est basique, mais imaginez un script bien plus complexe </a:t>
            </a:r>
            <a:r>
              <a:rPr lang="fr-FR" altLang="fr-FR" dirty="0">
                <a:solidFill>
                  <a:srgbClr val="323130"/>
                </a:solidFill>
                <a:latin typeface="Roboto Condensed Light" panose="02000000000000000000" pitchFamily="2" charset="0"/>
                <a:ea typeface="Roboto Condensed Light" panose="02000000000000000000" pitchFamily="2" charset="0"/>
              </a:rPr>
              <a:t>que vous pouvez ajouter dans vos bookmarklets. Il est possible par exemple de renvoyer le nombre de lien sur votre page via :  </a:t>
            </a:r>
            <a:r>
              <a:rPr lang="fr-FR" altLang="fr-FR" dirty="0" err="1">
                <a:solidFill>
                  <a:srgbClr val="323130"/>
                </a:solidFill>
                <a:latin typeface="Roboto Condensed Light" panose="02000000000000000000" pitchFamily="2" charset="0"/>
                <a:ea typeface="Roboto Condensed Light" panose="02000000000000000000" pitchFamily="2" charset="0"/>
              </a:rPr>
              <a:t>javascript:alert</a:t>
            </a:r>
            <a:r>
              <a:rPr lang="fr-FR" altLang="fr-FR" dirty="0">
                <a:solidFill>
                  <a:srgbClr val="323130"/>
                </a:solidFill>
                <a:latin typeface="Roboto Condensed Light" panose="02000000000000000000" pitchFamily="2" charset="0"/>
                <a:ea typeface="Roboto Condensed Light" panose="02000000000000000000" pitchFamily="2" charset="0"/>
              </a:rPr>
              <a:t>(</a:t>
            </a:r>
            <a:r>
              <a:rPr lang="fr-FR" altLang="fr-FR" dirty="0" err="1">
                <a:solidFill>
                  <a:srgbClr val="323130"/>
                </a:solidFill>
                <a:latin typeface="Roboto Condensed Light" panose="02000000000000000000" pitchFamily="2" charset="0"/>
                <a:ea typeface="Roboto Condensed Light" panose="02000000000000000000" pitchFamily="2" charset="0"/>
              </a:rPr>
              <a:t>document.links.length</a:t>
            </a:r>
            <a:r>
              <a:rPr lang="fr-FR" altLang="fr-FR" dirty="0">
                <a:solidFill>
                  <a:srgbClr val="323130"/>
                </a:solidFill>
                <a:latin typeface="Roboto Condensed Light" panose="02000000000000000000" pitchFamily="2" charset="0"/>
                <a:ea typeface="Roboto Condensed Light" panose="02000000000000000000" pitchFamily="2" charset="0"/>
              </a:rPr>
              <a:t>+' links')</a:t>
            </a: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C178B0B6-503C-4B32-B16C-FA6ED292A9E5}"/>
              </a:ext>
            </a:extLst>
          </p:cNvPr>
          <p:cNvPicPr>
            <a:picLocks noChangeAspect="1"/>
          </p:cNvPicPr>
          <p:nvPr/>
        </p:nvPicPr>
        <p:blipFill>
          <a:blip r:embed="rId3"/>
          <a:stretch>
            <a:fillRect/>
          </a:stretch>
        </p:blipFill>
        <p:spPr>
          <a:xfrm>
            <a:off x="337131" y="3248278"/>
            <a:ext cx="4143375" cy="1238250"/>
          </a:xfrm>
          <a:prstGeom prst="rect">
            <a:avLst/>
          </a:prstGeom>
        </p:spPr>
      </p:pic>
      <p:pic>
        <p:nvPicPr>
          <p:cNvPr id="6" name="Image 5">
            <a:extLst>
              <a:ext uri="{FF2B5EF4-FFF2-40B4-BE49-F238E27FC236}">
                <a16:creationId xmlns:a16="http://schemas.microsoft.com/office/drawing/2014/main" id="{79591841-58FE-442A-BB29-191376752BDA}"/>
              </a:ext>
            </a:extLst>
          </p:cNvPr>
          <p:cNvPicPr>
            <a:picLocks noChangeAspect="1"/>
          </p:cNvPicPr>
          <p:nvPr/>
        </p:nvPicPr>
        <p:blipFill>
          <a:blip r:embed="rId4"/>
          <a:stretch>
            <a:fillRect/>
          </a:stretch>
        </p:blipFill>
        <p:spPr>
          <a:xfrm>
            <a:off x="4663496" y="3481788"/>
            <a:ext cx="1885950" cy="695325"/>
          </a:xfrm>
          <a:prstGeom prst="rect">
            <a:avLst/>
          </a:prstGeom>
        </p:spPr>
      </p:pic>
      <p:sp>
        <p:nvSpPr>
          <p:cNvPr id="15" name="ZoneTexte 14">
            <a:extLst>
              <a:ext uri="{FF2B5EF4-FFF2-40B4-BE49-F238E27FC236}">
                <a16:creationId xmlns:a16="http://schemas.microsoft.com/office/drawing/2014/main" id="{8F58CDCC-D5A4-4717-979B-4AF669778827}"/>
              </a:ext>
            </a:extLst>
          </p:cNvPr>
          <p:cNvSpPr txBox="1"/>
          <p:nvPr/>
        </p:nvSpPr>
        <p:spPr>
          <a:xfrm>
            <a:off x="4642340" y="3174011"/>
            <a:ext cx="4798088" cy="307777"/>
          </a:xfrm>
          <a:prstGeom prst="rect">
            <a:avLst/>
          </a:prstGeom>
          <a:noFill/>
        </p:spPr>
        <p:txBody>
          <a:bodyPr wrap="square">
            <a:spAutoFit/>
          </a:bodyPr>
          <a:lstStyle/>
          <a:p>
            <a:r>
              <a:rPr lang="fr-FR" dirty="0">
                <a:solidFill>
                  <a:srgbClr val="323130"/>
                </a:solidFill>
                <a:latin typeface="Roboto Condensed Light" panose="02000000000000000000" pitchFamily="2" charset="0"/>
                <a:ea typeface="Roboto Condensed Light" panose="02000000000000000000" pitchFamily="2" charset="0"/>
              </a:rPr>
              <a:t>Renvoie :</a:t>
            </a:r>
            <a:endParaRPr lang="fr-FR" dirty="0"/>
          </a:p>
        </p:txBody>
      </p:sp>
    </p:spTree>
    <p:extLst>
      <p:ext uri="{BB962C8B-B14F-4D97-AF65-F5344CB8AC3E}">
        <p14:creationId xmlns:p14="http://schemas.microsoft.com/office/powerpoint/2010/main" val="18691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72778</TotalTime>
  <Words>3275</Words>
  <Application>Microsoft Office PowerPoint</Application>
  <PresentationFormat>Affichage à l'écran (16:9)</PresentationFormat>
  <Paragraphs>190</Paragraphs>
  <Slides>41</Slides>
  <Notes>40</Notes>
  <HiddenSlides>0</HiddenSlides>
  <MMClips>2</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Exo 2</vt:lpstr>
      <vt:lpstr>Wingdings</vt:lpstr>
      <vt:lpstr>Roboto Condensed Light</vt:lpstr>
      <vt:lpstr>Fira Sans Extra Condensed Medium</vt:lpstr>
      <vt:lpstr>Arial</vt:lpstr>
      <vt:lpstr>Arial</vt:lpstr>
      <vt:lpstr>Nunito Light</vt:lpstr>
      <vt:lpstr>Tech Newsletter XL by Slidesgo</vt:lpstr>
      <vt:lpstr>Chrome DevTools</vt:lpstr>
      <vt:lpstr>SOMMAIRE</vt:lpstr>
      <vt:lpstr>Présentation Globale</vt:lpstr>
      <vt:lpstr>Avant toute chose, quelques liens.</vt:lpstr>
      <vt:lpstr>Quelques raccourcis bien utiles :</vt:lpstr>
      <vt:lpstr>Accéder ou emprunter des raccourcies de votre IDE</vt:lpstr>
      <vt:lpstr>Tips &amp; triks</vt:lpstr>
      <vt:lpstr>Quelques tips !</vt:lpstr>
      <vt:lpstr>Quelques tips : </vt:lpstr>
      <vt:lpstr>Quelques tips :</vt:lpstr>
      <vt:lpstr>Quelques tips : </vt:lpstr>
      <vt:lpstr>Quelques tips : </vt:lpstr>
      <vt:lpstr>Présentation PowerPoint</vt:lpstr>
      <vt:lpstr>Quelques tips : </vt:lpstr>
      <vt:lpstr>Quelques tips : </vt:lpstr>
      <vt:lpstr>Présentation PowerPoint</vt:lpstr>
      <vt:lpstr>La console et les retours personnalisés</vt:lpstr>
      <vt:lpstr>La console et les retours personnalisés</vt:lpstr>
      <vt:lpstr>La console et les retours personnalisés</vt:lpstr>
      <vt:lpstr>La console et l’inspécteur d’éléments</vt:lpstr>
      <vt:lpstr>Les dessous cachés du DevTools</vt:lpstr>
      <vt:lpstr>CSS Overview</vt:lpstr>
      <vt:lpstr>CSS Overview</vt:lpstr>
      <vt:lpstr>2nd Les mains dans le moteur JS</vt:lpstr>
      <vt:lpstr>Déclaration d’une instruction</vt:lpstr>
      <vt:lpstr>Déclaration d’une instruction</vt:lpstr>
      <vt:lpstr>Les fonctions</vt:lpstr>
      <vt:lpstr>Déclaration de fonction</vt:lpstr>
      <vt:lpstr>Déclaration de fonction</vt:lpstr>
      <vt:lpstr>Déclaration de fonction</vt:lpstr>
      <vt:lpstr>Déclaration de fonction</vt:lpstr>
      <vt:lpstr>Déclaration de fonction</vt:lpstr>
      <vt:lpstr>Les boucles</vt:lpstr>
      <vt:lpstr>Déclaration d’une boucle</vt:lpstr>
      <vt:lpstr>Déclaration d’une boucle</vt:lpstr>
      <vt:lpstr>Déclaration d’une boucle</vt:lpstr>
      <vt:lpstr>Faisons un petit point</vt:lpstr>
      <vt:lpstr>Déclaration d’une boucle</vt:lpstr>
      <vt:lpstr>Déclaration d’une boucle</vt:lpstr>
      <vt:lpstr>Les événements</vt:lpstr>
      <vt:lpstr>Les événements – cas pratique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dc:creator>Gregory NICOLLE</dc:creator>
  <cp:lastModifiedBy>Gregory NICOLLE</cp:lastModifiedBy>
  <cp:revision>85</cp:revision>
  <dcterms:modified xsi:type="dcterms:W3CDTF">2021-11-16T13:06:22Z</dcterms:modified>
</cp:coreProperties>
</file>